
<file path=[Content_Types].xml><?xml version="1.0" encoding="utf-8"?>
<Types xmlns="http://schemas.openxmlformats.org/package/2006/content-types">
  <Default Extension="emf" ContentType="image/x-emf"/>
  <Default Extension="gif" ContentType="image/gif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800" r:id="rId2"/>
    <p:sldId id="544" r:id="rId3"/>
    <p:sldId id="868" r:id="rId4"/>
    <p:sldId id="920" r:id="rId5"/>
    <p:sldId id="921" r:id="rId6"/>
    <p:sldId id="922" r:id="rId7"/>
    <p:sldId id="925" r:id="rId8"/>
    <p:sldId id="923" r:id="rId9"/>
    <p:sldId id="924" r:id="rId10"/>
    <p:sldId id="1001" r:id="rId11"/>
    <p:sldId id="977" r:id="rId12"/>
    <p:sldId id="978" r:id="rId13"/>
    <p:sldId id="959" r:id="rId14"/>
    <p:sldId id="260" r:id="rId15"/>
    <p:sldId id="974" r:id="rId16"/>
    <p:sldId id="975" r:id="rId17"/>
    <p:sldId id="280" r:id="rId18"/>
    <p:sldId id="281" r:id="rId19"/>
    <p:sldId id="976" r:id="rId20"/>
    <p:sldId id="960" r:id="rId21"/>
    <p:sldId id="961" r:id="rId22"/>
    <p:sldId id="962" r:id="rId23"/>
    <p:sldId id="963" r:id="rId24"/>
    <p:sldId id="964" r:id="rId25"/>
    <p:sldId id="965" r:id="rId26"/>
    <p:sldId id="287" r:id="rId27"/>
    <p:sldId id="288" r:id="rId28"/>
    <p:sldId id="966" r:id="rId29"/>
    <p:sldId id="967" r:id="rId30"/>
    <p:sldId id="968" r:id="rId31"/>
    <p:sldId id="969" r:id="rId32"/>
    <p:sldId id="993" r:id="rId33"/>
    <p:sldId id="951" r:id="rId34"/>
    <p:sldId id="970" r:id="rId35"/>
    <p:sldId id="971" r:id="rId36"/>
    <p:sldId id="972" r:id="rId37"/>
    <p:sldId id="981" r:id="rId38"/>
    <p:sldId id="953" r:id="rId39"/>
    <p:sldId id="954" r:id="rId40"/>
    <p:sldId id="955" r:id="rId41"/>
    <p:sldId id="956" r:id="rId42"/>
    <p:sldId id="957" r:id="rId43"/>
    <p:sldId id="958" r:id="rId44"/>
    <p:sldId id="982" r:id="rId45"/>
    <p:sldId id="892" r:id="rId46"/>
    <p:sldId id="893" r:id="rId47"/>
    <p:sldId id="894" r:id="rId48"/>
    <p:sldId id="895" r:id="rId49"/>
    <p:sldId id="896" r:id="rId50"/>
    <p:sldId id="898" r:id="rId51"/>
    <p:sldId id="994" r:id="rId52"/>
    <p:sldId id="995" r:id="rId53"/>
    <p:sldId id="996" r:id="rId54"/>
    <p:sldId id="997" r:id="rId55"/>
    <p:sldId id="998" r:id="rId56"/>
    <p:sldId id="999" r:id="rId57"/>
    <p:sldId id="1000" r:id="rId58"/>
    <p:sldId id="980" r:id="rId59"/>
    <p:sldId id="901" r:id="rId60"/>
    <p:sldId id="902" r:id="rId61"/>
    <p:sldId id="903" r:id="rId62"/>
    <p:sldId id="904" r:id="rId63"/>
    <p:sldId id="905" r:id="rId64"/>
    <p:sldId id="906" r:id="rId65"/>
    <p:sldId id="907" r:id="rId66"/>
    <p:sldId id="908" r:id="rId67"/>
    <p:sldId id="979" r:id="rId68"/>
    <p:sldId id="909" r:id="rId69"/>
    <p:sldId id="912" r:id="rId70"/>
    <p:sldId id="910" r:id="rId71"/>
    <p:sldId id="911" r:id="rId72"/>
    <p:sldId id="983" r:id="rId73"/>
    <p:sldId id="918" r:id="rId74"/>
    <p:sldId id="913" r:id="rId75"/>
    <p:sldId id="914" r:id="rId76"/>
    <p:sldId id="915" r:id="rId77"/>
    <p:sldId id="916" r:id="rId78"/>
    <p:sldId id="917" r:id="rId79"/>
    <p:sldId id="952" r:id="rId80"/>
    <p:sldId id="891" r:id="rId81"/>
    <p:sldId id="929" r:id="rId82"/>
    <p:sldId id="930" r:id="rId83"/>
    <p:sldId id="931" r:id="rId84"/>
    <p:sldId id="932" r:id="rId85"/>
    <p:sldId id="933" r:id="rId86"/>
    <p:sldId id="934" r:id="rId87"/>
    <p:sldId id="935" r:id="rId88"/>
    <p:sldId id="936" r:id="rId89"/>
    <p:sldId id="937" r:id="rId90"/>
    <p:sldId id="938" r:id="rId91"/>
    <p:sldId id="973" r:id="rId92"/>
    <p:sldId id="939" r:id="rId93"/>
    <p:sldId id="940" r:id="rId94"/>
    <p:sldId id="941" r:id="rId95"/>
    <p:sldId id="942" r:id="rId96"/>
    <p:sldId id="943" r:id="rId97"/>
    <p:sldId id="944" r:id="rId98"/>
    <p:sldId id="945" r:id="rId99"/>
    <p:sldId id="946" r:id="rId100"/>
    <p:sldId id="947" r:id="rId101"/>
    <p:sldId id="948" r:id="rId102"/>
    <p:sldId id="949" r:id="rId103"/>
    <p:sldId id="950" r:id="rId104"/>
    <p:sldId id="778" r:id="rId105"/>
    <p:sldId id="542" r:id="rId106"/>
    <p:sldId id="984" r:id="rId107"/>
    <p:sldId id="988" r:id="rId108"/>
    <p:sldId id="989" r:id="rId109"/>
    <p:sldId id="990" r:id="rId110"/>
    <p:sldId id="991" r:id="rId111"/>
    <p:sldId id="992" r:id="rId1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00"/>
    <a:srgbClr val="1DA50B"/>
    <a:srgbClr val="000000"/>
    <a:srgbClr val="5A7875"/>
    <a:srgbClr val="C00000"/>
    <a:srgbClr val="FFD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9" autoAdjust="0"/>
    <p:restoredTop sz="94830" autoAdjust="0"/>
  </p:normalViewPr>
  <p:slideViewPr>
    <p:cSldViewPr snapToGrid="0" snapToObjects="1">
      <p:cViewPr varScale="1">
        <p:scale>
          <a:sx n="121" d="100"/>
          <a:sy n="121" d="100"/>
        </p:scale>
        <p:origin x="10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9651C-BB55-453E-A384-2B44D7793EAA}" type="doc">
      <dgm:prSet loTypeId="urn:microsoft.com/office/officeart/2005/8/layout/radial4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F074ACE-DACD-41B8-BF38-DEFB9F65A5EA}">
      <dgm:prSet phldrT="[Text]" custT="1"/>
      <dgm:spPr>
        <a:gradFill flip="none" rotWithShape="1">
          <a:gsLst>
            <a:gs pos="25000">
              <a:srgbClr val="E72100"/>
            </a:gs>
            <a:gs pos="55000">
              <a:srgbClr val="465FAA"/>
            </a:gs>
            <a:gs pos="75000">
              <a:schemeClr val="accent6"/>
            </a:gs>
          </a:gsLst>
          <a:lin ang="2160000" scaled="0"/>
          <a:tileRect/>
        </a:gradFill>
      </dgm:spPr>
      <dgm:t>
        <a:bodyPr/>
        <a:lstStyle/>
        <a:p>
          <a:r>
            <a:rPr lang="en-US" sz="3600" b="1" dirty="0">
              <a:effectLst/>
              <a:latin typeface="Constantia" charset="0"/>
              <a:ea typeface="Constantia" charset="0"/>
              <a:cs typeface="Constantia" charset="0"/>
            </a:rPr>
            <a:t>FSI</a:t>
          </a:r>
        </a:p>
      </dgm:t>
    </dgm:pt>
    <dgm:pt modelId="{A7204A13-6BC1-4F42-966B-5ACC22A0E1A3}" type="parTrans" cxnId="{4C182D64-692F-43B2-A75B-B36BF32A7915}">
      <dgm:prSet/>
      <dgm:spPr/>
      <dgm:t>
        <a:bodyPr/>
        <a:lstStyle/>
        <a:p>
          <a:endParaRPr lang="en-US" sz="2800" b="1">
            <a:effectLst/>
            <a:latin typeface="+mj-lt"/>
          </a:endParaRPr>
        </a:p>
      </dgm:t>
    </dgm:pt>
    <dgm:pt modelId="{9C3AD0B8-0C46-4B1B-B912-EB14B749C661}" type="sibTrans" cxnId="{4C182D64-692F-43B2-A75B-B36BF32A7915}">
      <dgm:prSet/>
      <dgm:spPr/>
      <dgm:t>
        <a:bodyPr/>
        <a:lstStyle/>
        <a:p>
          <a:endParaRPr lang="en-US" sz="2800" b="1">
            <a:effectLst/>
            <a:latin typeface="+mj-lt"/>
          </a:endParaRPr>
        </a:p>
      </dgm:t>
    </dgm:pt>
    <dgm:pt modelId="{248B37AC-59E1-4A7E-B15B-230DE79A2D92}">
      <dgm:prSet phldrT="[Text]" custT="1"/>
      <dgm:spPr>
        <a:solidFill>
          <a:schemeClr val="accent6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b="1" dirty="0">
              <a:effectLst/>
              <a:latin typeface="Constantia" charset="0"/>
              <a:ea typeface="Constantia" charset="0"/>
              <a:cs typeface="Constantia" charset="0"/>
            </a:rPr>
            <a:t>CSM++</a:t>
          </a:r>
        </a:p>
      </dgm:t>
    </dgm:pt>
    <dgm:pt modelId="{6996948B-B51B-4AA6-A6C6-1F7FF944BDD1}" type="parTrans" cxnId="{9ACE7090-C8DA-4AB7-AD79-CA62C52CAD4D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 sz="2800" b="1">
            <a:effectLst/>
            <a:latin typeface="+mj-lt"/>
          </a:endParaRPr>
        </a:p>
      </dgm:t>
    </dgm:pt>
    <dgm:pt modelId="{E58DB60E-87BE-429B-98EF-2A41D5ED6A9A}" type="sibTrans" cxnId="{9ACE7090-C8DA-4AB7-AD79-CA62C52CAD4D}">
      <dgm:prSet/>
      <dgm:spPr/>
      <dgm:t>
        <a:bodyPr/>
        <a:lstStyle/>
        <a:p>
          <a:endParaRPr lang="en-US" sz="2800" b="1">
            <a:effectLst/>
            <a:latin typeface="+mj-lt"/>
          </a:endParaRPr>
        </a:p>
      </dgm:t>
    </dgm:pt>
    <dgm:pt modelId="{A1CE5AF6-1190-4996-B857-0B0042814D9F}">
      <dgm:prSet phldrT="[Text]" custT="1"/>
      <dgm:spPr>
        <a:solidFill>
          <a:srgbClr val="E7210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b="1" dirty="0">
              <a:effectLst/>
              <a:latin typeface="Constantia" charset="0"/>
              <a:ea typeface="Constantia" charset="0"/>
              <a:cs typeface="Constantia" charset="0"/>
            </a:rPr>
            <a:t>CFD++</a:t>
          </a:r>
        </a:p>
      </dgm:t>
    </dgm:pt>
    <dgm:pt modelId="{5BC95288-2CC2-459A-8777-0CC6CA67824C}" type="parTrans" cxnId="{E2D778A1-3937-4016-B936-8F7112B1719B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en-US" sz="2800" b="1">
            <a:effectLst/>
            <a:latin typeface="+mj-lt"/>
          </a:endParaRPr>
        </a:p>
      </dgm:t>
    </dgm:pt>
    <dgm:pt modelId="{FDE9D60F-3B65-4B6D-BE0B-3DB41C11CF07}" type="sibTrans" cxnId="{E2D778A1-3937-4016-B936-8F7112B1719B}">
      <dgm:prSet/>
      <dgm:spPr/>
      <dgm:t>
        <a:bodyPr/>
        <a:lstStyle/>
        <a:p>
          <a:endParaRPr lang="en-US" sz="2800" b="1">
            <a:effectLst/>
            <a:latin typeface="+mj-lt"/>
          </a:endParaRPr>
        </a:p>
      </dgm:t>
    </dgm:pt>
    <dgm:pt modelId="{80224EB1-7649-4191-9950-1D7B7BDB20B9}">
      <dgm:prSet phldrT="[Text]" custT="1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b="1" dirty="0">
              <a:effectLst/>
              <a:latin typeface="Constantia" charset="0"/>
              <a:ea typeface="Constantia" charset="0"/>
              <a:cs typeface="Constantia" charset="0"/>
            </a:rPr>
            <a:t>MetaFSI</a:t>
          </a:r>
        </a:p>
      </dgm:t>
    </dgm:pt>
    <dgm:pt modelId="{3BEEDB5A-A493-4142-8286-FF157C841520}" type="parTrans" cxnId="{D309C1BF-779C-4B5E-B0B4-7F5B8852800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2800" b="1">
            <a:effectLst/>
            <a:latin typeface="+mj-lt"/>
          </a:endParaRPr>
        </a:p>
      </dgm:t>
    </dgm:pt>
    <dgm:pt modelId="{30AC53D1-3284-4455-9CA0-575A1B688683}" type="sibTrans" cxnId="{D309C1BF-779C-4B5E-B0B4-7F5B88528004}">
      <dgm:prSet/>
      <dgm:spPr/>
      <dgm:t>
        <a:bodyPr/>
        <a:lstStyle/>
        <a:p>
          <a:endParaRPr lang="en-US" sz="2800" b="1">
            <a:effectLst/>
            <a:latin typeface="+mj-lt"/>
          </a:endParaRPr>
        </a:p>
      </dgm:t>
    </dgm:pt>
    <dgm:pt modelId="{C4F3673E-695B-4620-AF1F-E69C0E8346CB}" type="pres">
      <dgm:prSet presAssocID="{CEC9651C-BB55-453E-A384-2B44D7793EA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80BFBCD-C457-4349-A7D0-4B8B9E879E78}" type="pres">
      <dgm:prSet presAssocID="{EF074ACE-DACD-41B8-BF38-DEFB9F65A5EA}" presName="centerShape" presStyleLbl="node0" presStyleIdx="0" presStyleCnt="1" custLinFactNeighborX="-1007" custLinFactNeighborY="-7486"/>
      <dgm:spPr/>
    </dgm:pt>
    <dgm:pt modelId="{B94ACE54-D37C-4FD1-91BB-6626A4EAB05D}" type="pres">
      <dgm:prSet presAssocID="{5BC95288-2CC2-459A-8777-0CC6CA67824C}" presName="parTrans" presStyleLbl="bgSibTrans2D1" presStyleIdx="0" presStyleCnt="3" custLinFactNeighborX="2908" custLinFactNeighborY="5435"/>
      <dgm:spPr/>
    </dgm:pt>
    <dgm:pt modelId="{8073AE7C-57DD-4CC6-9CDD-6D9DFDADD343}" type="pres">
      <dgm:prSet presAssocID="{A1CE5AF6-1190-4996-B857-0B0042814D9F}" presName="node" presStyleLbl="node1" presStyleIdx="0" presStyleCnt="3" custScaleX="93962" custScaleY="52088" custRadScaleRad="104679" custRadScaleInc="-43798">
        <dgm:presLayoutVars>
          <dgm:bulletEnabled val="1"/>
        </dgm:presLayoutVars>
      </dgm:prSet>
      <dgm:spPr/>
    </dgm:pt>
    <dgm:pt modelId="{719DA379-5FF0-4D2A-AACC-CD916B5448B6}" type="pres">
      <dgm:prSet presAssocID="{3BEEDB5A-A493-4142-8286-FF157C841520}" presName="parTrans" presStyleLbl="bgSibTrans2D1" presStyleIdx="1" presStyleCnt="3"/>
      <dgm:spPr/>
    </dgm:pt>
    <dgm:pt modelId="{A5DC809B-587A-48D1-AB38-E0A9A51A6B7E}" type="pres">
      <dgm:prSet presAssocID="{80224EB1-7649-4191-9950-1D7B7BDB20B9}" presName="node" presStyleLbl="node1" presStyleIdx="1" presStyleCnt="3" custScaleX="99681" custScaleY="52495" custRadScaleRad="103946" custRadScaleInc="88720">
        <dgm:presLayoutVars>
          <dgm:bulletEnabled val="1"/>
        </dgm:presLayoutVars>
      </dgm:prSet>
      <dgm:spPr/>
    </dgm:pt>
    <dgm:pt modelId="{841EFFE7-ED49-44B5-957D-79C34AC30289}" type="pres">
      <dgm:prSet presAssocID="{6996948B-B51B-4AA6-A6C6-1F7FF944BDD1}" presName="parTrans" presStyleLbl="bgSibTrans2D1" presStyleIdx="2" presStyleCnt="3"/>
      <dgm:spPr/>
    </dgm:pt>
    <dgm:pt modelId="{28FB8123-7856-4170-9985-C5F00B1FA45E}" type="pres">
      <dgm:prSet presAssocID="{248B37AC-59E1-4A7E-B15B-230DE79A2D92}" presName="node" presStyleLbl="node1" presStyleIdx="2" presStyleCnt="3" custScaleX="93962" custScaleY="52088" custRadScaleRad="87779" custRadScaleInc="81285">
        <dgm:presLayoutVars>
          <dgm:bulletEnabled val="1"/>
        </dgm:presLayoutVars>
      </dgm:prSet>
      <dgm:spPr/>
    </dgm:pt>
  </dgm:ptLst>
  <dgm:cxnLst>
    <dgm:cxn modelId="{0DFC8E34-19E4-5345-824A-77681AA66994}" type="presOf" srcId="{EF074ACE-DACD-41B8-BF38-DEFB9F65A5EA}" destId="{980BFBCD-C457-4349-A7D0-4B8B9E879E78}" srcOrd="0" destOrd="0" presId="urn:microsoft.com/office/officeart/2005/8/layout/radial4"/>
    <dgm:cxn modelId="{4C182D64-692F-43B2-A75B-B36BF32A7915}" srcId="{CEC9651C-BB55-453E-A384-2B44D7793EAA}" destId="{EF074ACE-DACD-41B8-BF38-DEFB9F65A5EA}" srcOrd="0" destOrd="0" parTransId="{A7204A13-6BC1-4F42-966B-5ACC22A0E1A3}" sibTransId="{9C3AD0B8-0C46-4B1B-B912-EB14B749C661}"/>
    <dgm:cxn modelId="{1EB78273-2E91-2844-9161-EC1C445FA0A8}" type="presOf" srcId="{CEC9651C-BB55-453E-A384-2B44D7793EAA}" destId="{C4F3673E-695B-4620-AF1F-E69C0E8346CB}" srcOrd="0" destOrd="0" presId="urn:microsoft.com/office/officeart/2005/8/layout/radial4"/>
    <dgm:cxn modelId="{58790690-47D6-9D42-9DA1-71761DFA82E3}" type="presOf" srcId="{5BC95288-2CC2-459A-8777-0CC6CA67824C}" destId="{B94ACE54-D37C-4FD1-91BB-6626A4EAB05D}" srcOrd="0" destOrd="0" presId="urn:microsoft.com/office/officeart/2005/8/layout/radial4"/>
    <dgm:cxn modelId="{9ACE7090-C8DA-4AB7-AD79-CA62C52CAD4D}" srcId="{EF074ACE-DACD-41B8-BF38-DEFB9F65A5EA}" destId="{248B37AC-59E1-4A7E-B15B-230DE79A2D92}" srcOrd="2" destOrd="0" parTransId="{6996948B-B51B-4AA6-A6C6-1F7FF944BDD1}" sibTransId="{E58DB60E-87BE-429B-98EF-2A41D5ED6A9A}"/>
    <dgm:cxn modelId="{E2D778A1-3937-4016-B936-8F7112B1719B}" srcId="{EF074ACE-DACD-41B8-BF38-DEFB9F65A5EA}" destId="{A1CE5AF6-1190-4996-B857-0B0042814D9F}" srcOrd="0" destOrd="0" parTransId="{5BC95288-2CC2-459A-8777-0CC6CA67824C}" sibTransId="{FDE9D60F-3B65-4B6D-BE0B-3DB41C11CF07}"/>
    <dgm:cxn modelId="{EB64A3AC-8435-E142-B7F5-D875D7FBF902}" type="presOf" srcId="{6996948B-B51B-4AA6-A6C6-1F7FF944BDD1}" destId="{841EFFE7-ED49-44B5-957D-79C34AC30289}" srcOrd="0" destOrd="0" presId="urn:microsoft.com/office/officeart/2005/8/layout/radial4"/>
    <dgm:cxn modelId="{FD80EFAE-099D-1C46-8E6C-A2E04FF0DD26}" type="presOf" srcId="{80224EB1-7649-4191-9950-1D7B7BDB20B9}" destId="{A5DC809B-587A-48D1-AB38-E0A9A51A6B7E}" srcOrd="0" destOrd="0" presId="urn:microsoft.com/office/officeart/2005/8/layout/radial4"/>
    <dgm:cxn modelId="{EE2923B8-37F6-8243-950A-73EDF4403A13}" type="presOf" srcId="{248B37AC-59E1-4A7E-B15B-230DE79A2D92}" destId="{28FB8123-7856-4170-9985-C5F00B1FA45E}" srcOrd="0" destOrd="0" presId="urn:microsoft.com/office/officeart/2005/8/layout/radial4"/>
    <dgm:cxn modelId="{D309C1BF-779C-4B5E-B0B4-7F5B88528004}" srcId="{EF074ACE-DACD-41B8-BF38-DEFB9F65A5EA}" destId="{80224EB1-7649-4191-9950-1D7B7BDB20B9}" srcOrd="1" destOrd="0" parTransId="{3BEEDB5A-A493-4142-8286-FF157C841520}" sibTransId="{30AC53D1-3284-4455-9CA0-575A1B688683}"/>
    <dgm:cxn modelId="{7AF6C9D0-A5E5-B54B-B1EF-5D63C3587EA1}" type="presOf" srcId="{3BEEDB5A-A493-4142-8286-FF157C841520}" destId="{719DA379-5FF0-4D2A-AACC-CD916B5448B6}" srcOrd="0" destOrd="0" presId="urn:microsoft.com/office/officeart/2005/8/layout/radial4"/>
    <dgm:cxn modelId="{E1E6C3E6-77CF-C048-B31F-BC58AB52269A}" type="presOf" srcId="{A1CE5AF6-1190-4996-B857-0B0042814D9F}" destId="{8073AE7C-57DD-4CC6-9CDD-6D9DFDADD343}" srcOrd="0" destOrd="0" presId="urn:microsoft.com/office/officeart/2005/8/layout/radial4"/>
    <dgm:cxn modelId="{2EF2ECA8-005C-C048-B531-853A9B8ED122}" type="presParOf" srcId="{C4F3673E-695B-4620-AF1F-E69C0E8346CB}" destId="{980BFBCD-C457-4349-A7D0-4B8B9E879E78}" srcOrd="0" destOrd="0" presId="urn:microsoft.com/office/officeart/2005/8/layout/radial4"/>
    <dgm:cxn modelId="{43FFFE9C-CEEC-E84D-9B33-1FDA4F18021A}" type="presParOf" srcId="{C4F3673E-695B-4620-AF1F-E69C0E8346CB}" destId="{B94ACE54-D37C-4FD1-91BB-6626A4EAB05D}" srcOrd="1" destOrd="0" presId="urn:microsoft.com/office/officeart/2005/8/layout/radial4"/>
    <dgm:cxn modelId="{DF1568DD-C139-A442-89E3-9CC96C4EC1E2}" type="presParOf" srcId="{C4F3673E-695B-4620-AF1F-E69C0E8346CB}" destId="{8073AE7C-57DD-4CC6-9CDD-6D9DFDADD343}" srcOrd="2" destOrd="0" presId="urn:microsoft.com/office/officeart/2005/8/layout/radial4"/>
    <dgm:cxn modelId="{68884D34-65E1-0640-A8FB-2A36F5444CC0}" type="presParOf" srcId="{C4F3673E-695B-4620-AF1F-E69C0E8346CB}" destId="{719DA379-5FF0-4D2A-AACC-CD916B5448B6}" srcOrd="3" destOrd="0" presId="urn:microsoft.com/office/officeart/2005/8/layout/radial4"/>
    <dgm:cxn modelId="{7C0CB620-BC84-EB45-B8AE-5C7F0B6405B5}" type="presParOf" srcId="{C4F3673E-695B-4620-AF1F-E69C0E8346CB}" destId="{A5DC809B-587A-48D1-AB38-E0A9A51A6B7E}" srcOrd="4" destOrd="0" presId="urn:microsoft.com/office/officeart/2005/8/layout/radial4"/>
    <dgm:cxn modelId="{86DF6D7A-FE50-304B-BF2B-B24D31F651DA}" type="presParOf" srcId="{C4F3673E-695B-4620-AF1F-E69C0E8346CB}" destId="{841EFFE7-ED49-44B5-957D-79C34AC30289}" srcOrd="5" destOrd="0" presId="urn:microsoft.com/office/officeart/2005/8/layout/radial4"/>
    <dgm:cxn modelId="{CA82BA34-0D02-E042-8627-BAB23F97F8B5}" type="presParOf" srcId="{C4F3673E-695B-4620-AF1F-E69C0E8346CB}" destId="{28FB8123-7856-4170-9985-C5F00B1FA45E}" srcOrd="6" destOrd="0" presId="urn:microsoft.com/office/officeart/2005/8/layout/radial4"/>
  </dgm:cxnLst>
  <dgm:bg>
    <a:effectLst>
      <a:outerShdw blurRad="50800" dist="38100" dir="5400000" algn="t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BFBCD-C457-4349-A7D0-4B8B9E879E78}">
      <dsp:nvSpPr>
        <dsp:cNvPr id="0" name=""/>
        <dsp:cNvSpPr/>
      </dsp:nvSpPr>
      <dsp:spPr>
        <a:xfrm>
          <a:off x="1478243" y="946977"/>
          <a:ext cx="1046511" cy="1046511"/>
        </a:xfrm>
        <a:prstGeom prst="ellipse">
          <a:avLst/>
        </a:prstGeom>
        <a:gradFill flip="none" rotWithShape="1">
          <a:gsLst>
            <a:gs pos="25000">
              <a:srgbClr val="E72100"/>
            </a:gs>
            <a:gs pos="55000">
              <a:srgbClr val="465FAA"/>
            </a:gs>
            <a:gs pos="75000">
              <a:schemeClr val="accent6"/>
            </a:gs>
          </a:gsLst>
          <a:lin ang="2160000" scaled="0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effectLst/>
              <a:latin typeface="Constantia" charset="0"/>
              <a:ea typeface="Constantia" charset="0"/>
              <a:cs typeface="Constantia" charset="0"/>
            </a:rPr>
            <a:t>FSI</a:t>
          </a:r>
        </a:p>
      </dsp:txBody>
      <dsp:txXfrm>
        <a:off x="1631501" y="1100235"/>
        <a:ext cx="739995" cy="739995"/>
      </dsp:txXfrm>
    </dsp:sp>
    <dsp:sp modelId="{B94ACE54-D37C-4FD1-91BB-6626A4EAB05D}">
      <dsp:nvSpPr>
        <dsp:cNvPr id="0" name=""/>
        <dsp:cNvSpPr/>
      </dsp:nvSpPr>
      <dsp:spPr>
        <a:xfrm rot="10830499">
          <a:off x="633092" y="1328605"/>
          <a:ext cx="821273" cy="29825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73AE7C-57DD-4CC6-9CDD-6D9DFDADD343}">
      <dsp:nvSpPr>
        <dsp:cNvPr id="0" name=""/>
        <dsp:cNvSpPr/>
      </dsp:nvSpPr>
      <dsp:spPr>
        <a:xfrm>
          <a:off x="142147" y="1250739"/>
          <a:ext cx="934157" cy="414281"/>
        </a:xfrm>
        <a:prstGeom prst="roundRect">
          <a:avLst>
            <a:gd name="adj" fmla="val 10000"/>
          </a:avLst>
        </a:prstGeom>
        <a:solidFill>
          <a:srgbClr val="E7210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/>
              <a:latin typeface="Constantia" charset="0"/>
              <a:ea typeface="Constantia" charset="0"/>
              <a:cs typeface="Constantia" charset="0"/>
            </a:rPr>
            <a:t>CFD++</a:t>
          </a:r>
        </a:p>
      </dsp:txBody>
      <dsp:txXfrm>
        <a:off x="154281" y="1262873"/>
        <a:ext cx="909889" cy="390013"/>
      </dsp:txXfrm>
    </dsp:sp>
    <dsp:sp modelId="{719DA379-5FF0-4D2A-AACC-CD916B5448B6}">
      <dsp:nvSpPr>
        <dsp:cNvPr id="0" name=""/>
        <dsp:cNvSpPr/>
      </dsp:nvSpPr>
      <dsp:spPr>
        <a:xfrm rot="19860763">
          <a:off x="2450177" y="859267"/>
          <a:ext cx="769871" cy="29825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DC809B-587A-48D1-AB38-E0A9A51A6B7E}">
      <dsp:nvSpPr>
        <dsp:cNvPr id="0" name=""/>
        <dsp:cNvSpPr/>
      </dsp:nvSpPr>
      <dsp:spPr>
        <a:xfrm>
          <a:off x="2676319" y="613089"/>
          <a:ext cx="991014" cy="417518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/>
              <a:latin typeface="Constantia" charset="0"/>
              <a:ea typeface="Constantia" charset="0"/>
              <a:cs typeface="Constantia" charset="0"/>
            </a:rPr>
            <a:t>MetaFSI</a:t>
          </a:r>
        </a:p>
      </dsp:txBody>
      <dsp:txXfrm>
        <a:off x="2688548" y="625318"/>
        <a:ext cx="966556" cy="393060"/>
      </dsp:txXfrm>
    </dsp:sp>
    <dsp:sp modelId="{841EFFE7-ED49-44B5-957D-79C34AC30289}">
      <dsp:nvSpPr>
        <dsp:cNvPr id="0" name=""/>
        <dsp:cNvSpPr/>
      </dsp:nvSpPr>
      <dsp:spPr>
        <a:xfrm rot="1340533">
          <a:off x="2497356" y="1674729"/>
          <a:ext cx="729122" cy="298255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FB8123-7856-4170-9985-C5F00B1FA45E}">
      <dsp:nvSpPr>
        <dsp:cNvPr id="0" name=""/>
        <dsp:cNvSpPr/>
      </dsp:nvSpPr>
      <dsp:spPr>
        <a:xfrm>
          <a:off x="2732032" y="1755299"/>
          <a:ext cx="934157" cy="414281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/>
              <a:latin typeface="Constantia" charset="0"/>
              <a:ea typeface="Constantia" charset="0"/>
              <a:cs typeface="Constantia" charset="0"/>
            </a:rPr>
            <a:t>CSM++</a:t>
          </a:r>
        </a:p>
      </dsp:txBody>
      <dsp:txXfrm>
        <a:off x="2744166" y="1767433"/>
        <a:ext cx="909889" cy="390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96C5-E29D-1F4E-AD6A-A9AF9C8AD62A}" type="datetime1">
              <a:rPr lang="en-US" smtClean="0"/>
              <a:t>6/25/22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BA1A-4858-7741-85F6-9E24550D5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83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EC973-F974-8840-9AC3-8D782F97AE32}" type="datetime1">
              <a:rPr lang="en-US" smtClean="0"/>
              <a:t>6/25/22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04916-82A8-7043-92E0-154B85B4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2EF9-0977-48BF-962C-3C10C30237A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Presumably this good agreement is a bit fortuitous, because this NTF data also wouldn’t have a sting correction applied?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04916-82A8-7043-92E0-154B85B424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3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33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07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34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35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56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36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20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37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9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38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7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39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21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40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2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41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8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2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42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60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43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75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44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1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45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92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46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7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47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48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2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49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05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50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2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51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3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72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52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23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53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8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54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55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74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56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08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57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13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58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71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59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81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60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2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61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4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04916-82A8-7043-92E0-154B85B42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974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62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6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63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63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64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74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65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988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66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973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67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19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68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2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69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021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70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80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71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5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04916-82A8-7043-92E0-154B85B424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03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72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844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73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867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74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285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75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29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76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1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77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114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78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75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79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204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80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612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asymmetry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4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04916-82A8-7043-92E0-154B85B424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16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unclear </a:t>
            </a:r>
            <a:r>
              <a:rPr lang="en-US" dirty="0" err="1"/>
              <a:t>Ttotal</a:t>
            </a:r>
            <a:r>
              <a:rPr lang="en-US" dirty="0"/>
              <a:t> (maybe), and unclear q/E (maybe). Primarily, first 2 modes important to predict static aeroelastic deflection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289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35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982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400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76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Between 15 and 20 FSI iterations depending on the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8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46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3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348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0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04916-82A8-7043-92E0-154B85B424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255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23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620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Sting corrections???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324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883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681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670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65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09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38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48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04916-82A8-7043-92E0-154B85B424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57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4543-E6EE-1E47-93B3-24356746B30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469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2EF9-0977-48BF-962C-3C10C30237A7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080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04916-82A8-7043-92E0-154B85B424B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39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106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269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107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119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108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413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109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105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110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74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9AEDA-56FA-40BB-88F0-84B313DC3D73}" type="slidenum">
              <a:rPr lang="en-US"/>
              <a:pPr/>
              <a:t>111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239000"/>
            <a:ext cx="5486400" cy="121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0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04916-82A8-7043-92E0-154B85B424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0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2019 Metacomp Technologies,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0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2019 Metacomp Technologies,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2019 Metacomp Technologies,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18CC14A-36A3-4C43-84EB-CBF322E384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8543" y="1838425"/>
            <a:ext cx="6217920" cy="44276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2019 Metacomp Technologies,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6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6989" y="273499"/>
            <a:ext cx="8229069" cy="114451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993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6989" y="1604412"/>
            <a:ext cx="8229069" cy="397706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04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30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04E53-1611-A84E-B0D7-D452FA3B594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9144000" cy="622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51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090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smtClean="0">
                <a:latin typeface="Abadi MT Condensed Light"/>
                <a:cs typeface="Abadi MT Condensed Light"/>
              </a:defRPr>
            </a:lvl1pPr>
          </a:lstStyle>
          <a:p>
            <a:r>
              <a:rPr lang="en-US" dirty="0"/>
              <a:t>© 2019 Metacomp Technologies,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Verdana"/>
                <a:cs typeface="Verdana"/>
              </a:defRPr>
            </a:lvl1pPr>
          </a:lstStyle>
          <a:p>
            <a:fld id="{82C9633D-CB55-3F4D-9392-DE13003C7D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Metacomp_logo_20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2" y="145145"/>
            <a:ext cx="2624236" cy="40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7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b="1" i="0" kern="1200">
          <a:solidFill>
            <a:srgbClr val="1F497D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1" i="0" kern="1200">
          <a:solidFill>
            <a:schemeClr val="tx2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2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1" i="0" kern="1200">
          <a:solidFill>
            <a:schemeClr val="tx2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1" i="0" kern="1200">
          <a:solidFill>
            <a:schemeClr val="tx2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1" i="0" kern="1200">
          <a:solidFill>
            <a:schemeClr val="tx2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microsoft.com/office/2007/relationships/media" Target="../media/media4.mp4"/><Relationship Id="rId7" Type="http://schemas.openxmlformats.org/officeDocument/2006/relationships/image" Target="../media/image10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E47BF8-6230-9E4A-8B2A-003700DD0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 l="3338" r="9967"/>
          <a:stretch/>
        </p:blipFill>
        <p:spPr>
          <a:xfrm>
            <a:off x="1138418" y="2007764"/>
            <a:ext cx="6154220" cy="471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333" y="769307"/>
            <a:ext cx="7233007" cy="1292627"/>
          </a:xfrm>
          <a:ln>
            <a:noFill/>
          </a:ln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7</a:t>
            </a:r>
            <a:r>
              <a:rPr lang="en-US" baseline="30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 AIAA Drag Prediction Workshop</a:t>
            </a:r>
            <a:b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Franklin Gothic Demi Cond" panose="020B06030201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Metacomp Technologies, Inc.</a:t>
            </a:r>
            <a:endParaRPr lang="en-US" sz="4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1C52F-9B97-7842-9965-D196366313A9}"/>
              </a:ext>
            </a:extLst>
          </p:cNvPr>
          <p:cNvSpPr/>
          <p:nvPr/>
        </p:nvSpPr>
        <p:spPr>
          <a:xfrm>
            <a:off x="1138418" y="5162987"/>
            <a:ext cx="227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AIAA Aviation 2022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841DE-CCFE-104A-AC33-93D23EB29B4E}"/>
              </a:ext>
            </a:extLst>
          </p:cNvPr>
          <p:cNvSpPr/>
          <p:nvPr/>
        </p:nvSpPr>
        <p:spPr>
          <a:xfrm>
            <a:off x="1138418" y="5508050"/>
            <a:ext cx="1915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Chicago, IL</a:t>
            </a:r>
            <a:br>
              <a:rPr lang="en-US" i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25-26 June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4BA82-D97B-7D4E-9EAB-C92BF66D365A}"/>
              </a:ext>
            </a:extLst>
          </p:cNvPr>
          <p:cNvSpPr txBox="1"/>
          <p:nvPr/>
        </p:nvSpPr>
        <p:spPr>
          <a:xfrm>
            <a:off x="6400899" y="4830960"/>
            <a:ext cx="1975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Nili</a:t>
            </a:r>
            <a:r>
              <a:rPr lang="en-US" dirty="0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Bachchan</a:t>
            </a:r>
            <a:endParaRPr lang="en-US" dirty="0">
              <a:latin typeface="Franklin Gothic Medium" panose="020B06030201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Paul Batten</a:t>
            </a:r>
          </a:p>
          <a:p>
            <a:r>
              <a:rPr lang="en-US" dirty="0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Ravi </a:t>
            </a:r>
            <a:r>
              <a:rPr lang="en-US" dirty="0" err="1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Kovvali</a:t>
            </a:r>
            <a:endParaRPr lang="en-US" dirty="0">
              <a:latin typeface="Franklin Gothic Medium" panose="020B06030201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Oshin</a:t>
            </a:r>
            <a:r>
              <a:rPr lang="en-US" dirty="0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Peroomian</a:t>
            </a:r>
            <a:endParaRPr lang="en-US" dirty="0">
              <a:latin typeface="Franklin Gothic Medium" panose="020B06030201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Amar </a:t>
            </a:r>
            <a:r>
              <a:rPr lang="en-US" dirty="0" err="1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Potturi</a:t>
            </a:r>
            <a:endParaRPr lang="en-US" dirty="0">
              <a:latin typeface="Franklin Gothic Medium" panose="020B06030201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Beerinder</a:t>
            </a:r>
            <a:r>
              <a:rPr lang="en-US" dirty="0">
                <a:latin typeface="Franklin Gothic Medium" panose="020B0603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Singh</a:t>
            </a:r>
            <a:endParaRPr lang="en-US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2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7832C9C-31A5-4F4F-927B-80E01E11675B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Grid Convergence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66755-EDE2-77C4-8728-602CF7462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8"/>
          <a:stretch/>
        </p:blipFill>
        <p:spPr>
          <a:xfrm>
            <a:off x="52556" y="3870434"/>
            <a:ext cx="4605605" cy="2459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4B020-7153-C933-DA13-505BCEAA7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1"/>
          <a:stretch/>
        </p:blipFill>
        <p:spPr>
          <a:xfrm>
            <a:off x="4572000" y="3870435"/>
            <a:ext cx="4572000" cy="2459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A7D61-0A70-B83C-7544-454E122580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2056" y="1298297"/>
            <a:ext cx="5269061" cy="270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4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636776"/>
            <a:ext cx="8267700" cy="396240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6FECD147-F011-D54F-9FA6-8B8FDB3ACB56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Wing Twist Deformation</a:t>
            </a:r>
          </a:p>
        </p:txBody>
      </p:sp>
    </p:spTree>
    <p:extLst>
      <p:ext uri="{BB962C8B-B14F-4D97-AF65-F5344CB8AC3E}">
        <p14:creationId xmlns:p14="http://schemas.microsoft.com/office/powerpoint/2010/main" val="12857038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97DC1-F28C-0044-9D9F-4575453CF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 t="2147" r="-1" b="2207"/>
          <a:stretch/>
        </p:blipFill>
        <p:spPr>
          <a:xfrm>
            <a:off x="610752" y="1122114"/>
            <a:ext cx="8533248" cy="4113936"/>
          </a:xfrm>
          <a:prstGeom prst="rect">
            <a:avLst/>
          </a:prstGeom>
        </p:spPr>
      </p:pic>
      <p:sp>
        <p:nvSpPr>
          <p:cNvPr id="85" name="CustomShape 1"/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Wing Deformations, visualized</a:t>
            </a:r>
            <a:endParaRPr lang="en-US" sz="3500" b="1" spc="-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42138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3FB4E5D-3671-6643-818F-81491059C6A6}"/>
              </a:ext>
            </a:extLst>
          </p:cNvPr>
          <p:cNvSpPr>
            <a:spLocks noChangeAspect="1"/>
          </p:cNvSpPr>
          <p:nvPr/>
        </p:nvSpPr>
        <p:spPr>
          <a:xfrm>
            <a:off x="357233" y="2193811"/>
            <a:ext cx="1310928" cy="13109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</p:spTree>
    <p:extLst>
      <p:ext uri="{BB962C8B-B14F-4D97-AF65-F5344CB8AC3E}">
        <p14:creationId xmlns:p14="http://schemas.microsoft.com/office/powerpoint/2010/main" val="42858798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97DC1-F28C-0044-9D9F-4575453CF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16823" r="1755" b="1859"/>
          <a:stretch/>
        </p:blipFill>
        <p:spPr>
          <a:xfrm>
            <a:off x="49782" y="1501808"/>
            <a:ext cx="4472090" cy="3345395"/>
          </a:xfrm>
          <a:prstGeom prst="rect">
            <a:avLst/>
          </a:prstGeom>
        </p:spPr>
      </p:pic>
      <p:sp>
        <p:nvSpPr>
          <p:cNvPr id="86" name="CustomShape 2"/>
          <p:cNvSpPr/>
          <p:nvPr/>
        </p:nvSpPr>
        <p:spPr>
          <a:xfrm>
            <a:off x="42138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2BC83-E1CB-EE4B-AEC8-FC5D990B3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1129" r="977" b="1285"/>
          <a:stretch/>
        </p:blipFill>
        <p:spPr>
          <a:xfrm>
            <a:off x="5327172" y="1760922"/>
            <a:ext cx="3315441" cy="29197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1D3FF7-0E00-104C-836C-C55749ED0D29}"/>
              </a:ext>
            </a:extLst>
          </p:cNvPr>
          <p:cNvSpPr>
            <a:spLocks noChangeAspect="1"/>
          </p:cNvSpPr>
          <p:nvPr/>
        </p:nvSpPr>
        <p:spPr>
          <a:xfrm>
            <a:off x="266282" y="2060136"/>
            <a:ext cx="687757" cy="687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E0398B9-0816-364C-82D3-1A5AD8F48E48}"/>
              </a:ext>
            </a:extLst>
          </p:cNvPr>
          <p:cNvSpPr/>
          <p:nvPr/>
        </p:nvSpPr>
        <p:spPr>
          <a:xfrm>
            <a:off x="-190831" y="1679651"/>
            <a:ext cx="6695690" cy="3426666"/>
          </a:xfrm>
          <a:prstGeom prst="arc">
            <a:avLst>
              <a:gd name="adj1" fmla="val 12502486"/>
              <a:gd name="adj2" fmla="val 19560256"/>
            </a:avLst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C2699-50BE-E445-B51C-0E682601582C}"/>
              </a:ext>
            </a:extLst>
          </p:cNvPr>
          <p:cNvSpPr txBox="1"/>
          <p:nvPr/>
        </p:nvSpPr>
        <p:spPr>
          <a:xfrm>
            <a:off x="4542562" y="3936039"/>
            <a:ext cx="98518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70" dirty="0">
                <a:solidFill>
                  <a:srgbClr val="43C9C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sz="1270" dirty="0">
                <a:solidFill>
                  <a:srgbClr val="43C9C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= 2.87˚</a:t>
            </a:r>
          </a:p>
          <a:p>
            <a:r>
              <a:rPr lang="en-US" sz="1270" dirty="0">
                <a:solidFill>
                  <a:srgbClr val="43C9C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(C</a:t>
            </a:r>
            <a:r>
              <a:rPr lang="en-US" sz="1270" baseline="-25000" dirty="0">
                <a:solidFill>
                  <a:srgbClr val="43C9C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 </a:t>
            </a:r>
            <a:r>
              <a:rPr lang="en-US" sz="1270" dirty="0">
                <a:solidFill>
                  <a:srgbClr val="43C9C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= 0.58)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5AFB3-04BC-A348-A974-A166000FD21E}"/>
              </a:ext>
            </a:extLst>
          </p:cNvPr>
          <p:cNvSpPr txBox="1"/>
          <p:nvPr/>
        </p:nvSpPr>
        <p:spPr>
          <a:xfrm>
            <a:off x="4539098" y="3504893"/>
            <a:ext cx="813043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70" dirty="0">
                <a:solidFill>
                  <a:srgbClr val="0085C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sz="1270" dirty="0">
                <a:solidFill>
                  <a:srgbClr val="0085C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= 3.25˚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EFBCE-1916-2249-9C43-A3185B569D65}"/>
              </a:ext>
            </a:extLst>
          </p:cNvPr>
          <p:cNvSpPr txBox="1"/>
          <p:nvPr/>
        </p:nvSpPr>
        <p:spPr>
          <a:xfrm>
            <a:off x="4547307" y="3223621"/>
            <a:ext cx="813043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70" dirty="0">
                <a:solidFill>
                  <a:srgbClr val="61C2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sz="1270" dirty="0">
                <a:solidFill>
                  <a:srgbClr val="61C2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= 3.50˚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359D3-EC1B-9A4F-8155-A6D12EE62D37}"/>
              </a:ext>
            </a:extLst>
          </p:cNvPr>
          <p:cNvSpPr txBox="1"/>
          <p:nvPr/>
        </p:nvSpPr>
        <p:spPr>
          <a:xfrm>
            <a:off x="4547307" y="2903717"/>
            <a:ext cx="813043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70" dirty="0">
                <a:solidFill>
                  <a:srgbClr val="E1E02A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sz="1270" dirty="0">
                <a:solidFill>
                  <a:srgbClr val="E1E02A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= 3.75˚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A9132A-072C-4E4D-82E4-4AA9D850E191}"/>
              </a:ext>
            </a:extLst>
          </p:cNvPr>
          <p:cNvSpPr txBox="1"/>
          <p:nvPr/>
        </p:nvSpPr>
        <p:spPr>
          <a:xfrm>
            <a:off x="4533156" y="2507330"/>
            <a:ext cx="813043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70" dirty="0">
                <a:solidFill>
                  <a:srgbClr val="FFC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sz="1270" dirty="0">
                <a:solidFill>
                  <a:srgbClr val="FFC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= 4.00˚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C77C7-E774-B84D-A489-D7B51B08F1FD}"/>
              </a:ext>
            </a:extLst>
          </p:cNvPr>
          <p:cNvSpPr txBox="1"/>
          <p:nvPr/>
        </p:nvSpPr>
        <p:spPr>
          <a:xfrm>
            <a:off x="4542490" y="2147266"/>
            <a:ext cx="813043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7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sz="127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= 4.25˚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3FCC16-5100-334E-B684-1BF8011200D1}"/>
              </a:ext>
            </a:extLst>
          </p:cNvPr>
          <p:cNvCxnSpPr>
            <a:cxnSpLocks/>
          </p:cNvCxnSpPr>
          <p:nvPr/>
        </p:nvCxnSpPr>
        <p:spPr>
          <a:xfrm flipH="1" flipV="1">
            <a:off x="5282399" y="2319420"/>
            <a:ext cx="672799" cy="224232"/>
          </a:xfrm>
          <a:prstGeom prst="line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BDF6C4-7292-0A4A-A204-CDE3E3EE5A3D}"/>
              </a:ext>
            </a:extLst>
          </p:cNvPr>
          <p:cNvCxnSpPr>
            <a:cxnSpLocks/>
          </p:cNvCxnSpPr>
          <p:nvPr/>
        </p:nvCxnSpPr>
        <p:spPr>
          <a:xfrm flipH="1" flipV="1">
            <a:off x="5269096" y="2683685"/>
            <a:ext cx="663689" cy="325479"/>
          </a:xfrm>
          <a:prstGeom prst="line">
            <a:avLst/>
          </a:prstGeom>
          <a:ln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703BAA-3666-A24B-B772-468158937209}"/>
              </a:ext>
            </a:extLst>
          </p:cNvPr>
          <p:cNvCxnSpPr>
            <a:cxnSpLocks/>
          </p:cNvCxnSpPr>
          <p:nvPr/>
        </p:nvCxnSpPr>
        <p:spPr>
          <a:xfrm flipH="1" flipV="1">
            <a:off x="5282399" y="3060306"/>
            <a:ext cx="671188" cy="56542"/>
          </a:xfrm>
          <a:prstGeom prst="line">
            <a:avLst/>
          </a:prstGeom>
          <a:ln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E00C36-4FC9-914E-9857-04A211AC92F2}"/>
              </a:ext>
            </a:extLst>
          </p:cNvPr>
          <p:cNvCxnSpPr>
            <a:cxnSpLocks/>
          </p:cNvCxnSpPr>
          <p:nvPr/>
        </p:nvCxnSpPr>
        <p:spPr>
          <a:xfrm flipH="1">
            <a:off x="5301739" y="3322912"/>
            <a:ext cx="746552" cy="29169"/>
          </a:xfrm>
          <a:prstGeom prst="line">
            <a:avLst/>
          </a:prstGeom>
          <a:ln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6B1C81-AD62-CB4B-93D0-BC7BFC536843}"/>
              </a:ext>
            </a:extLst>
          </p:cNvPr>
          <p:cNvCxnSpPr>
            <a:cxnSpLocks/>
          </p:cNvCxnSpPr>
          <p:nvPr/>
        </p:nvCxnSpPr>
        <p:spPr>
          <a:xfrm flipH="1">
            <a:off x="5309326" y="3509454"/>
            <a:ext cx="699865" cy="135073"/>
          </a:xfrm>
          <a:prstGeom prst="line">
            <a:avLst/>
          </a:prstGeom>
          <a:ln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36ECC5-8B7F-AA49-9F66-58EB8D162078}"/>
              </a:ext>
            </a:extLst>
          </p:cNvPr>
          <p:cNvCxnSpPr>
            <a:cxnSpLocks/>
          </p:cNvCxnSpPr>
          <p:nvPr/>
        </p:nvCxnSpPr>
        <p:spPr>
          <a:xfrm flipH="1">
            <a:off x="5304751" y="3929965"/>
            <a:ext cx="582255" cy="282151"/>
          </a:xfrm>
          <a:prstGeom prst="line">
            <a:avLst/>
          </a:prstGeom>
          <a:ln>
            <a:solidFill>
              <a:schemeClr val="tx1"/>
            </a:solidFill>
            <a:bevel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stomShape 1">
            <a:extLst>
              <a:ext uri="{FF2B5EF4-FFF2-40B4-BE49-F238E27FC236}">
                <a16:creationId xmlns:a16="http://schemas.microsoft.com/office/drawing/2014/main" id="{F01BCB2E-C4F8-8248-BAF4-6F2996A7B77D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Wing Deformations, visualized</a:t>
            </a:r>
            <a:endParaRPr lang="en-US" sz="3500" b="1" spc="-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610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2138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97DC1-F28C-0044-9D9F-4575453CF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t="1107" r="962" b="1714"/>
          <a:stretch/>
        </p:blipFill>
        <p:spPr>
          <a:xfrm>
            <a:off x="2722754" y="1560341"/>
            <a:ext cx="5547148" cy="3642784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F3A57D2-FCB7-1B4A-85F7-B753F5A9715B}"/>
              </a:ext>
            </a:extLst>
          </p:cNvPr>
          <p:cNvCxnSpPr>
            <a:cxnSpLocks/>
          </p:cNvCxnSpPr>
          <p:nvPr/>
        </p:nvCxnSpPr>
        <p:spPr>
          <a:xfrm flipV="1">
            <a:off x="2172141" y="3766181"/>
            <a:ext cx="904225" cy="5124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5DEF8C7-3F64-7E43-8980-9586D0F2EF8D}"/>
              </a:ext>
            </a:extLst>
          </p:cNvPr>
          <p:cNvCxnSpPr>
            <a:cxnSpLocks/>
          </p:cNvCxnSpPr>
          <p:nvPr/>
        </p:nvCxnSpPr>
        <p:spPr>
          <a:xfrm flipV="1">
            <a:off x="2159201" y="2284498"/>
            <a:ext cx="940328" cy="489919"/>
          </a:xfrm>
          <a:prstGeom prst="bentConnector3">
            <a:avLst>
              <a:gd name="adj1" fmla="val 449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8594AA3-A8E4-494F-AD52-C08682DDE286}"/>
              </a:ext>
            </a:extLst>
          </p:cNvPr>
          <p:cNvCxnSpPr>
            <a:cxnSpLocks/>
          </p:cNvCxnSpPr>
          <p:nvPr/>
        </p:nvCxnSpPr>
        <p:spPr>
          <a:xfrm flipV="1">
            <a:off x="2161720" y="2377297"/>
            <a:ext cx="940328" cy="489919"/>
          </a:xfrm>
          <a:prstGeom prst="bentConnector3">
            <a:avLst>
              <a:gd name="adj1" fmla="val 533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58DEAA4-FF80-174C-A957-C056ACB65DB2}"/>
              </a:ext>
            </a:extLst>
          </p:cNvPr>
          <p:cNvCxnSpPr>
            <a:cxnSpLocks/>
          </p:cNvCxnSpPr>
          <p:nvPr/>
        </p:nvCxnSpPr>
        <p:spPr>
          <a:xfrm flipV="1">
            <a:off x="2164584" y="2472115"/>
            <a:ext cx="940328" cy="489919"/>
          </a:xfrm>
          <a:prstGeom prst="bentConnector3">
            <a:avLst>
              <a:gd name="adj1" fmla="val 609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2DD2FA6-2F10-A048-8783-7A343600DDD2}"/>
              </a:ext>
            </a:extLst>
          </p:cNvPr>
          <p:cNvCxnSpPr>
            <a:cxnSpLocks/>
          </p:cNvCxnSpPr>
          <p:nvPr/>
        </p:nvCxnSpPr>
        <p:spPr>
          <a:xfrm flipV="1">
            <a:off x="2172141" y="2195555"/>
            <a:ext cx="940328" cy="489919"/>
          </a:xfrm>
          <a:prstGeom prst="bentConnector3">
            <a:avLst>
              <a:gd name="adj1" fmla="val 365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22AE7EB-4CC2-8B4D-A8C8-D0B994CD20AD}"/>
              </a:ext>
            </a:extLst>
          </p:cNvPr>
          <p:cNvCxnSpPr>
            <a:cxnSpLocks/>
          </p:cNvCxnSpPr>
          <p:nvPr/>
        </p:nvCxnSpPr>
        <p:spPr>
          <a:xfrm flipV="1">
            <a:off x="2161720" y="2105430"/>
            <a:ext cx="940328" cy="489919"/>
          </a:xfrm>
          <a:prstGeom prst="bentConnector3">
            <a:avLst>
              <a:gd name="adj1" fmla="val 289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43CCEB-CA5E-C64C-A729-B88FE225C803}"/>
              </a:ext>
            </a:extLst>
          </p:cNvPr>
          <p:cNvCxnSpPr>
            <a:cxnSpLocks/>
          </p:cNvCxnSpPr>
          <p:nvPr/>
        </p:nvCxnSpPr>
        <p:spPr>
          <a:xfrm flipV="1">
            <a:off x="2159201" y="2553155"/>
            <a:ext cx="940328" cy="489919"/>
          </a:xfrm>
          <a:prstGeom prst="bentConnector3">
            <a:avLst>
              <a:gd name="adj1" fmla="val 693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603C3D5-6EE3-1840-A3AC-5D004259693D}"/>
              </a:ext>
            </a:extLst>
          </p:cNvPr>
          <p:cNvSpPr txBox="1"/>
          <p:nvPr/>
        </p:nvSpPr>
        <p:spPr>
          <a:xfrm>
            <a:off x="1622041" y="4111039"/>
            <a:ext cx="604653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NoQ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C40C87-9CA0-CF48-ABDA-7396723001B5}"/>
              </a:ext>
            </a:extLst>
          </p:cNvPr>
          <p:cNvSpPr txBox="1"/>
          <p:nvPr/>
        </p:nvSpPr>
        <p:spPr>
          <a:xfrm>
            <a:off x="814475" y="313383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LoQ 3.00˚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C8C305-3A61-A248-9002-78BE35A76668}"/>
              </a:ext>
            </a:extLst>
          </p:cNvPr>
          <p:cNvSpPr txBox="1"/>
          <p:nvPr/>
        </p:nvSpPr>
        <p:spPr>
          <a:xfrm>
            <a:off x="814475" y="293605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LoQ 3.25˚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DA7E1F-40CF-2B4B-AB0C-87F0BFB028AD}"/>
              </a:ext>
            </a:extLst>
          </p:cNvPr>
          <p:cNvSpPr txBox="1"/>
          <p:nvPr/>
        </p:nvSpPr>
        <p:spPr>
          <a:xfrm>
            <a:off x="814476" y="274546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LoQ 3.50˚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F78E2D-652F-0C4D-8AC6-B623DC53B08E}"/>
              </a:ext>
            </a:extLst>
          </p:cNvPr>
          <p:cNvSpPr txBox="1"/>
          <p:nvPr/>
        </p:nvSpPr>
        <p:spPr>
          <a:xfrm>
            <a:off x="816982" y="254596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LoQ 3.75˚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25588D-EACD-AA48-B9B8-8B8F4B813721}"/>
              </a:ext>
            </a:extLst>
          </p:cNvPr>
          <p:cNvSpPr txBox="1"/>
          <p:nvPr/>
        </p:nvSpPr>
        <p:spPr>
          <a:xfrm>
            <a:off x="808528" y="235059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LoQ 4.00˚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FEE730-ED34-9D46-AC1B-F07709F03F29}"/>
              </a:ext>
            </a:extLst>
          </p:cNvPr>
          <p:cNvSpPr txBox="1"/>
          <p:nvPr/>
        </p:nvSpPr>
        <p:spPr>
          <a:xfrm>
            <a:off x="807219" y="215690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LoQ 4.25˚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781C778-36CB-F440-8780-72F67C26E95F}"/>
              </a:ext>
            </a:extLst>
          </p:cNvPr>
          <p:cNvCxnSpPr>
            <a:cxnSpLocks/>
          </p:cNvCxnSpPr>
          <p:nvPr/>
        </p:nvCxnSpPr>
        <p:spPr>
          <a:xfrm flipH="1" flipV="1">
            <a:off x="1680196" y="2392278"/>
            <a:ext cx="483807" cy="203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3D8DF7-E31F-9E4F-95A2-6D90FC00E953}"/>
              </a:ext>
            </a:extLst>
          </p:cNvPr>
          <p:cNvCxnSpPr>
            <a:cxnSpLocks/>
          </p:cNvCxnSpPr>
          <p:nvPr/>
        </p:nvCxnSpPr>
        <p:spPr>
          <a:xfrm flipH="1" flipV="1">
            <a:off x="1683060" y="2559500"/>
            <a:ext cx="491962" cy="123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2D783E2-0694-1E4D-AFB8-0A342DDEC677}"/>
              </a:ext>
            </a:extLst>
          </p:cNvPr>
          <p:cNvCxnSpPr>
            <a:cxnSpLocks/>
          </p:cNvCxnSpPr>
          <p:nvPr/>
        </p:nvCxnSpPr>
        <p:spPr>
          <a:xfrm flipH="1" flipV="1">
            <a:off x="1661020" y="2732863"/>
            <a:ext cx="500701" cy="4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27FCAB3-C9C6-BE4A-BD22-A49E9CEFED19}"/>
              </a:ext>
            </a:extLst>
          </p:cNvPr>
          <p:cNvCxnSpPr>
            <a:cxnSpLocks/>
          </p:cNvCxnSpPr>
          <p:nvPr/>
        </p:nvCxnSpPr>
        <p:spPr>
          <a:xfrm flipH="1">
            <a:off x="1661020" y="2870096"/>
            <a:ext cx="503567" cy="13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54AE08-170A-1B4C-9778-42B1A637DE25}"/>
              </a:ext>
            </a:extLst>
          </p:cNvPr>
          <p:cNvCxnSpPr>
            <a:cxnSpLocks/>
          </p:cNvCxnSpPr>
          <p:nvPr/>
        </p:nvCxnSpPr>
        <p:spPr>
          <a:xfrm flipH="1">
            <a:off x="1661020" y="2963207"/>
            <a:ext cx="504857" cy="104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112D7E4-FB06-B24D-872E-15F6D15656FB}"/>
              </a:ext>
            </a:extLst>
          </p:cNvPr>
          <p:cNvCxnSpPr>
            <a:cxnSpLocks/>
          </p:cNvCxnSpPr>
          <p:nvPr/>
        </p:nvCxnSpPr>
        <p:spPr>
          <a:xfrm flipH="1">
            <a:off x="1696689" y="3042926"/>
            <a:ext cx="462483" cy="175166"/>
          </a:xfrm>
          <a:prstGeom prst="line">
            <a:avLst/>
          </a:prstGeom>
          <a:ln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stomShape 1">
            <a:extLst>
              <a:ext uri="{FF2B5EF4-FFF2-40B4-BE49-F238E27FC236}">
                <a16:creationId xmlns:a16="http://schemas.microsoft.com/office/drawing/2014/main" id="{20438117-856C-3749-AE95-D6C24106CC6E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Comparison with “LoQ” grids</a:t>
            </a:r>
            <a:endParaRPr lang="en-US" sz="3500" b="1" spc="-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339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58952"/>
            <a:ext cx="91440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Summary</a:t>
            </a:r>
          </a:p>
        </p:txBody>
      </p:sp>
      <p:sp>
        <p:nvSpPr>
          <p:cNvPr id="789507" name="Rectangle 3"/>
          <p:cNvSpPr>
            <a:spLocks noChangeArrowheads="1"/>
          </p:cNvSpPr>
          <p:nvPr/>
        </p:nvSpPr>
        <p:spPr bwMode="auto">
          <a:xfrm>
            <a:off x="228600" y="1380744"/>
            <a:ext cx="862520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kumimoji="1" lang="en-US" sz="2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convergence for SARC+QCR, SST more problematic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kumimoji="1" lang="en-US" sz="2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SARC+QCR captures experimentally-observed pitch-break</a:t>
            </a:r>
          </a:p>
          <a:p>
            <a:pPr marL="800100" lvl="1" indent="-34290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1" lang="en-US" sz="22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 showed bifurcating solution &amp; larger juncture separation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kumimoji="1" lang="en-US" sz="2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Juncture-region separation pattern not mesh converged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kumimoji="1" lang="en-US" sz="2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Shock-induced separation and body vortex footprint clear and unequivocal in all cases, but…</a:t>
            </a:r>
          </a:p>
          <a:p>
            <a:pPr marL="800100" lvl="1" indent="-34290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1" lang="en-US" sz="22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Wing-vortex eye structure ambiguous in several runs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kumimoji="1" lang="en-US" sz="22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Coupled aero/structural model predicted deflections reasonably well (after matching q/E)</a:t>
            </a:r>
          </a:p>
          <a:p>
            <a:pPr marL="800100" lvl="1" indent="-34290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1" lang="en-US" sz="22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discrepancies on length of deflected wings </a:t>
            </a:r>
            <a:r>
              <a:rPr kumimoji="1" lang="en-US" sz="2200" dirty="0" err="1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w.r.t.</a:t>
            </a:r>
            <a:r>
              <a:rPr kumimoji="1" lang="en-US" sz="22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committee grids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696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105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7752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71104-BC30-46AA-83BC-D960B3A56853}"/>
              </a:ext>
            </a:extLst>
          </p:cNvPr>
          <p:cNvSpPr/>
          <p:nvPr/>
        </p:nvSpPr>
        <p:spPr>
          <a:xfrm>
            <a:off x="2285999" y="1995690"/>
            <a:ext cx="50145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sym typeface="Wingdings" panose="05000000000000000000" pitchFamily="2" charset="2"/>
              </a:rPr>
              <a:t>Thank you </a:t>
            </a:r>
            <a:r>
              <a:rPr lang="en-US" sz="3200" b="1" dirty="0">
                <a:solidFill>
                  <a:schemeClr val="tx2"/>
                </a:solidFill>
                <a:sym typeface="Wingdings"/>
              </a:rPr>
              <a:t></a:t>
            </a:r>
            <a:endParaRPr lang="en-US" sz="3200" b="1" dirty="0">
              <a:solidFill>
                <a:schemeClr val="tx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7358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106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C46C03-FDAB-F247-9277-19005199F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007" y="2548758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Extra Slides : Comparison of Juncture-Region Wing Separation for cases 2a and 6 </a:t>
            </a:r>
            <a:br>
              <a:rPr lang="en-US" sz="3500" dirty="0">
                <a:latin typeface="Helvetica" pitchFamily="2" charset="0"/>
              </a:rPr>
            </a:br>
            <a:endParaRPr lang="en-US" sz="35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4075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107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7BCA0-025D-9448-AA76-F3DC2265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7" y="1568450"/>
            <a:ext cx="4013200" cy="37211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DA82D39-20BE-884A-8816-1D2D739D6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Juncture-Region Wing Separation</a:t>
            </a:r>
            <a:endParaRPr lang="en-US" sz="3500" b="0" dirty="0">
              <a:latin typeface="Helvetica" pitchFamily="2" charset="0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59927F0F-3A78-5843-9336-31E79ACD5114}"/>
              </a:ext>
            </a:extLst>
          </p:cNvPr>
          <p:cNvSpPr/>
          <p:nvPr/>
        </p:nvSpPr>
        <p:spPr>
          <a:xfrm>
            <a:off x="1261851" y="5289550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2a: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=3.25˚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3.25˚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9D128-DF54-CC30-35D7-6FA8C4226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665" y="1568450"/>
            <a:ext cx="4013200" cy="3721100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A009D2B9-EC26-EF00-FD9D-7D60855E7C73}"/>
              </a:ext>
            </a:extLst>
          </p:cNvPr>
          <p:cNvSpPr/>
          <p:nvPr/>
        </p:nvSpPr>
        <p:spPr>
          <a:xfrm>
            <a:off x="5696381" y="5352561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6: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=3.25˚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2396640104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108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EBA55-CEEA-3241-BF1E-A573D0DB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1572768"/>
            <a:ext cx="4013200" cy="37211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83E9108-C23F-B14A-BFF8-82830D61D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Juncture-Region Wing Separation</a:t>
            </a:r>
            <a:endParaRPr lang="en-US" sz="3500" b="0" dirty="0">
              <a:latin typeface="Helvetica" pitchFamily="2" charset="0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C2BE3853-3245-534B-8F1F-7E8542EF16C9}"/>
              </a:ext>
            </a:extLst>
          </p:cNvPr>
          <p:cNvSpPr/>
          <p:nvPr/>
        </p:nvSpPr>
        <p:spPr>
          <a:xfrm>
            <a:off x="1261188" y="5285232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2a: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=3.50˚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3.50˚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4F02B-1671-686C-0B08-0E7039C10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312" y="1564132"/>
            <a:ext cx="4013200" cy="3721100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DF3AE48E-B6C8-FCCA-D894-C9D3209A249C}"/>
              </a:ext>
            </a:extLst>
          </p:cNvPr>
          <p:cNvSpPr/>
          <p:nvPr/>
        </p:nvSpPr>
        <p:spPr>
          <a:xfrm>
            <a:off x="5697046" y="5350402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6: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=3.50˚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3872136587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109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1FA23-CDFA-8D45-BA91-8559FC59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1572768"/>
            <a:ext cx="4013200" cy="372110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C16B2EE-659C-254B-9C2D-ED61252B8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Juncture-Region Wing Separation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4EBAA-0811-32D6-5998-77249E4E6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328" y="1568450"/>
            <a:ext cx="4013200" cy="3721100"/>
          </a:xfrm>
          <a:prstGeom prst="rect">
            <a:avLst/>
          </a:prstGeom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836AD71F-8AEA-D3CB-C6C6-1351AD63BF8C}"/>
              </a:ext>
            </a:extLst>
          </p:cNvPr>
          <p:cNvSpPr/>
          <p:nvPr/>
        </p:nvSpPr>
        <p:spPr>
          <a:xfrm>
            <a:off x="1261188" y="5285232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2a: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=3.75˚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3.50˚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A04EE7-269A-0550-F1E0-C1D0FEBC328A}"/>
              </a:ext>
            </a:extLst>
          </p:cNvPr>
          <p:cNvSpPr/>
          <p:nvPr/>
        </p:nvSpPr>
        <p:spPr>
          <a:xfrm>
            <a:off x="5697046" y="5350402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6: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=3.75˚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3888535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5FA956-11B7-2A1B-11F0-063C0303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78" y="2200403"/>
            <a:ext cx="4286250" cy="381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83E0E-2BBA-5C1D-6DCA-B9EF2E05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5" y="2202061"/>
            <a:ext cx="4286250" cy="3810000"/>
          </a:xfrm>
          <a:prstGeom prst="rect">
            <a:avLst/>
          </a:prstGeom>
        </p:spPr>
      </p:pic>
      <p:sp>
        <p:nvSpPr>
          <p:cNvPr id="99" name="CustomShape 2"/>
          <p:cNvSpPr/>
          <p:nvPr/>
        </p:nvSpPr>
        <p:spPr>
          <a:xfrm>
            <a:off x="457316" y="1760922"/>
            <a:ext cx="3939121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>
              <a:lnSpc>
                <a:spcPct val="150000"/>
              </a:lnSpc>
            </a:pPr>
            <a:endParaRPr lang="en-US" sz="1633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633" spc="-1">
              <a:latin typeface="Arial"/>
            </a:endParaRPr>
          </a:p>
          <a:p>
            <a:pPr>
              <a:spcBef>
                <a:spcPts val="1057"/>
              </a:spcBef>
            </a:pPr>
            <a:r>
              <a:rPr lang="en-US" sz="1815" spc="-1">
                <a:solidFill>
                  <a:srgbClr val="000000"/>
                </a:solidFill>
                <a:latin typeface="FreeSans"/>
                <a:ea typeface="DejaVu Sans"/>
              </a:rPr>
              <a:t> </a:t>
            </a:r>
            <a:endParaRPr lang="en-US" sz="1815" spc="-1">
              <a:latin typeface="Arial"/>
            </a:endParaRPr>
          </a:p>
          <a:p>
            <a:pPr>
              <a:spcBef>
                <a:spcPts val="844"/>
              </a:spcBef>
            </a:pPr>
            <a:endParaRPr lang="en-US" sz="1815" spc="-1">
              <a:latin typeface="Arial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77E39DE-8C9D-DD4A-A800-E9604E63EF99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88C42-E5F0-9E47-973F-7488A90EE147}"/>
              </a:ext>
            </a:extLst>
          </p:cNvPr>
          <p:cNvSpPr txBox="1"/>
          <p:nvPr/>
        </p:nvSpPr>
        <p:spPr>
          <a:xfrm>
            <a:off x="2918516" y="609600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=2.75˚Cl =0.580000 SARC-QCR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EF71EF5-C0EB-DEDF-9ED4-2690C6CE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509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F84D8-D5AE-0141-86AB-91E72097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1572768"/>
            <a:ext cx="4013200" cy="37211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599579C-1E63-4843-972E-EF1E0AD40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Juncture-Region Wing Separation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75748-E9A8-C150-5E4C-F7C30E515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312" y="1572768"/>
            <a:ext cx="4013200" cy="3721100"/>
          </a:xfrm>
          <a:prstGeom prst="rect">
            <a:avLst/>
          </a:prstGeom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04D78D6A-8F8F-511F-93A5-0C2CE23BEC00}"/>
              </a:ext>
            </a:extLst>
          </p:cNvPr>
          <p:cNvSpPr/>
          <p:nvPr/>
        </p:nvSpPr>
        <p:spPr>
          <a:xfrm>
            <a:off x="1261188" y="5285232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2a: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=4.00˚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3.50˚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EDBB7C60-2F10-5425-743F-EDA5D066E7E7}"/>
              </a:ext>
            </a:extLst>
          </p:cNvPr>
          <p:cNvSpPr/>
          <p:nvPr/>
        </p:nvSpPr>
        <p:spPr>
          <a:xfrm>
            <a:off x="5697046" y="5350402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6: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=4.00˚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3903836064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ADC4-0C90-D042-B392-FD94F3B7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1572768"/>
            <a:ext cx="4013200" cy="37211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95DBDD1-BCF4-D747-8AE9-70EC71242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Juncture-Region Wing Separation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714DA-35F3-0875-1DAE-DB9D9120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312" y="1572768"/>
            <a:ext cx="4013200" cy="3721100"/>
          </a:xfrm>
          <a:prstGeom prst="rect">
            <a:avLst/>
          </a:prstGeom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89E63B80-0F55-535D-C918-F147DF00349C}"/>
              </a:ext>
            </a:extLst>
          </p:cNvPr>
          <p:cNvSpPr/>
          <p:nvPr/>
        </p:nvSpPr>
        <p:spPr>
          <a:xfrm>
            <a:off x="1261188" y="5285232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2a: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=4.25˚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3.50˚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A4C999BA-0EAA-FE54-147B-A11B261203EC}"/>
              </a:ext>
            </a:extLst>
          </p:cNvPr>
          <p:cNvSpPr/>
          <p:nvPr/>
        </p:nvSpPr>
        <p:spPr>
          <a:xfrm>
            <a:off x="5697046" y="5350402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Case 6: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=4.25˚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3625421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C0328-6C2D-1282-7309-7A051100A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864" y="2194912"/>
            <a:ext cx="4286252" cy="3810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FEA5A-9D3F-6B72-72F5-2970F7C4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" y="2194912"/>
            <a:ext cx="4286250" cy="3810000"/>
          </a:xfrm>
          <a:prstGeom prst="rect">
            <a:avLst/>
          </a:prstGeom>
        </p:spPr>
      </p:pic>
      <p:sp>
        <p:nvSpPr>
          <p:cNvPr id="103" name="CustomShape 2"/>
          <p:cNvSpPr/>
          <p:nvPr/>
        </p:nvSpPr>
        <p:spPr>
          <a:xfrm>
            <a:off x="457316" y="1760922"/>
            <a:ext cx="3939121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>
              <a:lnSpc>
                <a:spcPct val="150000"/>
              </a:lnSpc>
            </a:pPr>
            <a:endParaRPr lang="en-US" sz="1633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633" spc="-1">
              <a:latin typeface="Arial"/>
            </a:endParaRPr>
          </a:p>
          <a:p>
            <a:pPr>
              <a:spcBef>
                <a:spcPts val="1057"/>
              </a:spcBef>
            </a:pPr>
            <a:r>
              <a:rPr lang="en-US" sz="1815" spc="-1">
                <a:solidFill>
                  <a:srgbClr val="000000"/>
                </a:solidFill>
                <a:latin typeface="FreeSans"/>
                <a:ea typeface="DejaVu Sans"/>
              </a:rPr>
              <a:t> </a:t>
            </a:r>
            <a:endParaRPr lang="en-US" sz="1815" spc="-1">
              <a:latin typeface="Arial"/>
            </a:endParaRPr>
          </a:p>
          <a:p>
            <a:pPr>
              <a:spcBef>
                <a:spcPts val="844"/>
              </a:spcBef>
            </a:pPr>
            <a:endParaRPr lang="en-US" sz="1815" spc="-1">
              <a:latin typeface="Arial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1B5C4D5-BF1C-5447-AA7D-A45CB9FAA602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38639C-28D1-AC78-4339-B3CE1BC4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8193B-0D0D-C5DF-CEF2-90BA36FB18E2}"/>
              </a:ext>
            </a:extLst>
          </p:cNvPr>
          <p:cNvSpPr txBox="1"/>
          <p:nvPr/>
        </p:nvSpPr>
        <p:spPr>
          <a:xfrm>
            <a:off x="2918516" y="609600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=2.75˚Cl =0.580000 SARC-QCR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A5968-1B9A-4675-6997-6CDF742CBA2E}"/>
              </a:ext>
            </a:extLst>
          </p:cNvPr>
          <p:cNvSpPr txBox="1"/>
          <p:nvPr/>
        </p:nvSpPr>
        <p:spPr>
          <a:xfrm>
            <a:off x="4114800" y="297442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354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2"/>
          <p:cNvSpPr/>
          <p:nvPr/>
        </p:nvSpPr>
        <p:spPr>
          <a:xfrm>
            <a:off x="228600" y="1760922"/>
            <a:ext cx="8227763" cy="1045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441879" indent="-342900">
              <a:lnSpc>
                <a:spcPct val="114000"/>
              </a:lnSpc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conditions: Mach 0.85, Re=20M, </a:t>
            </a:r>
            <a:r>
              <a:rPr lang="en-US" sz="2400" b="1" spc="-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b="1" spc="-1" baseline="-25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-250˚F</a:t>
            </a:r>
          </a:p>
          <a:p>
            <a:pPr marL="441879" indent="-342900">
              <a:lnSpc>
                <a:spcPct val="114000"/>
              </a:lnSpc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CFD++ Compressible RANS (Air, Perfect Gas) </a:t>
            </a: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1256A6-784E-6448-B47C-A767FF0398E8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73152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</a:t>
            </a:r>
            <a:r>
              <a:rPr lang="en-US" dirty="0">
                <a:latin typeface="Helvetica" pitchFamily="2" charset="0"/>
              </a:rPr>
              <a:t>: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 Wing-Body Alpha Sweep</a:t>
            </a:r>
            <a:endParaRPr lang="en-US" dirty="0">
              <a:latin typeface="Helvetica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D1F5C3-12E1-9D44-965A-C28E513F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88653"/>
              </p:ext>
            </p:extLst>
          </p:nvPr>
        </p:nvGraphicFramePr>
        <p:xfrm>
          <a:off x="1541920" y="2806447"/>
          <a:ext cx="6057899" cy="367250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321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730">
                  <a:extLst>
                    <a:ext uri="{9D8B030D-6E8A-4147-A177-3AD203B41FA5}">
                      <a16:colId xmlns:a16="http://schemas.microsoft.com/office/drawing/2014/main" val="3285043044"/>
                    </a:ext>
                  </a:extLst>
                </a:gridCol>
              </a:tblGrid>
              <a:tr h="331881">
                <a:tc>
                  <a:txBody>
                    <a:bodyPr/>
                    <a:lstStyle/>
                    <a:p>
                      <a:pPr algn="ctr"/>
                      <a:r>
                        <a:rPr lang="el-GR" sz="20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α</a:t>
                      </a:r>
                      <a:endParaRPr lang="en-US" sz="2000" b="1" i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Mesh</a:t>
                      </a:r>
                    </a:p>
                  </a:txBody>
                  <a:tcPr marL="82970" marR="82970" marT="41485" marB="41485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ctr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2.23˚ (C</a:t>
                      </a:r>
                      <a:r>
                        <a:rPr lang="en-US" sz="2000" strike="noStrike" spc="-1" baseline="-25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=0.50)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2.50˚ LoQ JAXA Medium</a:t>
                      </a:r>
                      <a:endParaRPr lang="en-US" sz="2000" b="0" strike="noStrike" spc="-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ctr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2.75˚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2.75˚ LoQ JAXA Medium</a:t>
                      </a:r>
                      <a:endParaRPr lang="en-US" sz="2000" b="0" strike="noStrike" spc="-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ctr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3.00˚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3.00˚ LoQ JAXA Medium</a:t>
                      </a:r>
                      <a:endParaRPr lang="en-US" sz="2000" b="0" strike="noStrike" spc="-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ctr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3.25˚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3.25˚ LoQ JAXA Medium</a:t>
                      </a:r>
                      <a:endParaRPr lang="en-US" sz="2000" b="0" strike="noStrike" spc="-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71142228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ctr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2000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3.50˚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3.50˚ LoQ JAXA Medium</a:t>
                      </a:r>
                      <a:endParaRPr lang="en-US" sz="2000" b="0" spc="-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65">
                <a:tc>
                  <a:txBody>
                    <a:bodyPr/>
                    <a:lstStyle/>
                    <a:p>
                      <a:pPr marL="109080" lvl="0" indent="0" algn="ctr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3.75˚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3.75˚ LoQ JAXA Medium</a:t>
                      </a:r>
                      <a:endParaRPr lang="en-US" sz="2000" b="0" strike="noStrike" spc="-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4.00˚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4.00˚ LoQ JAXA Medium</a:t>
                      </a:r>
                      <a:endParaRPr lang="en-US" sz="2000" b="0" strike="noStrike" spc="-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4.25˚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4.25˚ LoQ JAXA Medium</a:t>
                      </a:r>
                      <a:endParaRPr lang="en-US" sz="2000" b="0" strike="noStrike" spc="-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44634"/>
                  </a:ext>
                </a:extLst>
              </a:tr>
            </a:tbl>
          </a:graphicData>
        </a:graphic>
      </p:graphicFrame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8F6EE71-7B06-BA69-A646-9D2AD7CA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CE3A2BE-2D9B-AB42-82D4-EAC9EE8FE7F1}"/>
              </a:ext>
            </a:extLst>
          </p:cNvPr>
          <p:cNvSpPr/>
          <p:nvPr/>
        </p:nvSpPr>
        <p:spPr>
          <a:xfrm>
            <a:off x="228600" y="758952"/>
            <a:ext cx="8227457" cy="7357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100000"/>
              </a:lnSpc>
            </a:pPr>
            <a:r>
              <a:rPr lang="en-US" sz="3500" b="1" dirty="0">
                <a:solidFill>
                  <a:schemeClr val="tx2"/>
                </a:solidFill>
                <a:latin typeface="Helvetica" pitchFamily="2" charset="0"/>
              </a:rPr>
              <a:t>Residuals: </a:t>
            </a:r>
            <a:r>
              <a:rPr lang="el-GR" sz="3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sz="3500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sz="3500" b="1" dirty="0">
                <a:solidFill>
                  <a:schemeClr val="tx2"/>
                </a:solidFill>
                <a:latin typeface="Helvetica" pitchFamily="2" charset="0"/>
              </a:rPr>
              <a:t>= 2.50˚ (C</a:t>
            </a:r>
            <a:r>
              <a:rPr lang="en-US" sz="3500" b="1" baseline="-25000" dirty="0">
                <a:solidFill>
                  <a:schemeClr val="tx2"/>
                </a:solidFill>
                <a:latin typeface="Helvetica" pitchFamily="2" charset="0"/>
              </a:rPr>
              <a:t>L</a:t>
            </a:r>
            <a:r>
              <a:rPr lang="en-US" sz="3500" b="1" dirty="0">
                <a:solidFill>
                  <a:schemeClr val="tx2"/>
                </a:solidFill>
                <a:latin typeface="Helvetica" pitchFamily="2" charset="0"/>
              </a:rPr>
              <a:t>-driver active)</a:t>
            </a:r>
            <a:endParaRPr sz="35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3"/>
          <a:stretch>
            <a:fillRect/>
          </a:stretch>
        </p:blipFill>
        <p:spPr>
          <a:xfrm>
            <a:off x="405328" y="1380744"/>
            <a:ext cx="4145894" cy="412924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4"/>
          <a:stretch>
            <a:fillRect/>
          </a:stretch>
        </p:blipFill>
        <p:spPr>
          <a:xfrm>
            <a:off x="4727448" y="1380744"/>
            <a:ext cx="4145894" cy="4129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8050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13F4D42-67F1-EFDB-27CE-603AFEF0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634" y="1208792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A7C1C3-E1D3-6F4E-4922-2886DFD4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841" y="1208792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190D70-73C7-C7F7-2A0B-96E1D6CAC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34" y="1208792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88F5E3-1B7B-EDB8-6526-6FD517E1C44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2487" y="3825011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358B07-E72A-D3FA-15D9-645F6BFE7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841" y="3825011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F07FDA-AD28-A75B-BFC8-F425A76E5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334" y="3825011"/>
            <a:ext cx="2743200" cy="274320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147145" y="758952"/>
            <a:ext cx="8828689" cy="731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tx2"/>
                </a:solidFill>
                <a:latin typeface="Helvetica" pitchFamily="2" charset="0"/>
              </a:rPr>
              <a:t>Alpha-Sweep Residuals: SARC+QCR,  Re=4M</a:t>
            </a:r>
            <a:endParaRPr sz="32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1DCB40-A7F0-414B-3934-D5DD711DEA7A}"/>
              </a:ext>
            </a:extLst>
          </p:cNvPr>
          <p:cNvSpPr/>
          <p:nvPr/>
        </p:nvSpPr>
        <p:spPr>
          <a:xfrm>
            <a:off x="1415601" y="2211060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2.75˚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83F68D-FA56-A955-DD7C-74E51958BB83}"/>
              </a:ext>
            </a:extLst>
          </p:cNvPr>
          <p:cNvSpPr/>
          <p:nvPr/>
        </p:nvSpPr>
        <p:spPr>
          <a:xfrm>
            <a:off x="4561489" y="2211060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3.00˚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5F4273-AC7C-5BD9-236C-43661013AC8B}"/>
              </a:ext>
            </a:extLst>
          </p:cNvPr>
          <p:cNvSpPr/>
          <p:nvPr/>
        </p:nvSpPr>
        <p:spPr>
          <a:xfrm>
            <a:off x="7446579" y="2211060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3.25˚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31B01-774F-4386-5F05-D64C07A0F1C3}"/>
              </a:ext>
            </a:extLst>
          </p:cNvPr>
          <p:cNvSpPr/>
          <p:nvPr/>
        </p:nvSpPr>
        <p:spPr>
          <a:xfrm>
            <a:off x="1393355" y="4810147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3.50˚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FE2107-65C8-5D5A-1385-4E362BB84924}"/>
              </a:ext>
            </a:extLst>
          </p:cNvPr>
          <p:cNvSpPr/>
          <p:nvPr/>
        </p:nvSpPr>
        <p:spPr>
          <a:xfrm>
            <a:off x="4537127" y="4810147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3.75˚</a:t>
            </a:r>
            <a:endParaRPr lang="en-US" dirty="0"/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4DA0D9EA-8230-7DA4-134E-331FC78F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15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6FB5C9-29EE-A26F-A910-3335BABE4D4C}"/>
              </a:ext>
            </a:extLst>
          </p:cNvPr>
          <p:cNvSpPr/>
          <p:nvPr/>
        </p:nvSpPr>
        <p:spPr>
          <a:xfrm>
            <a:off x="7446578" y="4827279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4.00˚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49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74F1F56-8DEF-AE8E-FAAB-AD02F78F9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694" y="3825011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48BFDE-CC21-E45A-D36F-E12646ABF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34" y="3825011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C31F66-B23E-340C-81CC-88D17CE13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487" y="1208792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6D344F-EC3A-C5E9-5631-D2E2E9501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694" y="1208792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221B51-941E-7360-A20F-9A14C8E3B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334" y="1208792"/>
            <a:ext cx="2743200" cy="274320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147145" y="758952"/>
            <a:ext cx="8828689" cy="731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tx2"/>
                </a:solidFill>
                <a:latin typeface="Helvetica" pitchFamily="2" charset="0"/>
              </a:rPr>
              <a:t>Alpha-Sweep Residuals: SST,  Re=4M</a:t>
            </a:r>
            <a:endParaRPr sz="32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1DCB40-A7F0-414B-3934-D5DD711DEA7A}"/>
              </a:ext>
            </a:extLst>
          </p:cNvPr>
          <p:cNvSpPr/>
          <p:nvPr/>
        </p:nvSpPr>
        <p:spPr>
          <a:xfrm>
            <a:off x="1415601" y="2211060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2.75˚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83F68D-FA56-A955-DD7C-74E51958BB83}"/>
              </a:ext>
            </a:extLst>
          </p:cNvPr>
          <p:cNvSpPr/>
          <p:nvPr/>
        </p:nvSpPr>
        <p:spPr>
          <a:xfrm>
            <a:off x="4561489" y="2211060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3.00˚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5F4273-AC7C-5BD9-236C-43661013AC8B}"/>
              </a:ext>
            </a:extLst>
          </p:cNvPr>
          <p:cNvSpPr/>
          <p:nvPr/>
        </p:nvSpPr>
        <p:spPr>
          <a:xfrm>
            <a:off x="7446579" y="2211060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3.25˚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31B01-774F-4386-5F05-D64C07A0F1C3}"/>
              </a:ext>
            </a:extLst>
          </p:cNvPr>
          <p:cNvSpPr/>
          <p:nvPr/>
        </p:nvSpPr>
        <p:spPr>
          <a:xfrm>
            <a:off x="1393355" y="4810147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3.50˚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FE2107-65C8-5D5A-1385-4E362BB84924}"/>
              </a:ext>
            </a:extLst>
          </p:cNvPr>
          <p:cNvSpPr/>
          <p:nvPr/>
        </p:nvSpPr>
        <p:spPr>
          <a:xfrm>
            <a:off x="4537127" y="4810147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3.75˚</a:t>
            </a:r>
            <a:endParaRPr lang="en-US" dirty="0"/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4DA0D9EA-8230-7DA4-134E-331FC78F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16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6FB5C9-29EE-A26F-A910-3335BABE4D4C}"/>
              </a:ext>
            </a:extLst>
          </p:cNvPr>
          <p:cNvSpPr/>
          <p:nvPr/>
        </p:nvSpPr>
        <p:spPr>
          <a:xfrm>
            <a:off x="7446578" y="4827279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4.00˚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4521B6-217D-5A5D-F691-1920665D7E2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2487" y="3807879"/>
            <a:ext cx="2743200" cy="2743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29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28600" y="758952"/>
            <a:ext cx="8227457" cy="731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100000"/>
              </a:lnSpc>
            </a:pPr>
            <a:r>
              <a:rPr lang="en-US" sz="3500" b="1" dirty="0">
                <a:solidFill>
                  <a:schemeClr val="tx2"/>
                </a:solidFill>
                <a:latin typeface="Helvetica" pitchFamily="2" charset="0"/>
              </a:rPr>
              <a:t>Cross-Section Mach Contours and Separation Re=4M</a:t>
            </a:r>
            <a:endParaRPr sz="3500" b="1" dirty="0">
              <a:solidFill>
                <a:schemeClr val="tx2"/>
              </a:solidFill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3500" b="1" dirty="0">
                <a:solidFill>
                  <a:schemeClr val="tx2"/>
                </a:solidFill>
                <a:latin typeface="Helvetica" pitchFamily="2" charset="0"/>
              </a:rPr>
              <a:t>Isosurface Comparisons</a:t>
            </a:r>
            <a:endParaRPr sz="35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649224" y="2509910"/>
            <a:ext cx="8377017" cy="601507"/>
          </a:xfrm>
          <a:prstGeom prst="rect">
            <a:avLst/>
          </a:prstGeom>
          <a:noFill/>
          <a:ln>
            <a:noFill/>
          </a:ln>
        </p:spPr>
        <p:txBody>
          <a:bodyPr lIns="81638" tIns="40819" rIns="81638" bIns="40819"/>
          <a:lstStyle/>
          <a:p>
            <a:pPr algn="ctr">
              <a:lnSpc>
                <a:spcPct val="100000"/>
              </a:lnSpc>
            </a:pPr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=4.00˚: SARC-QCR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SST/Start </a:t>
            </a:r>
            <a:r>
              <a:rPr lang="en-US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Soln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=8900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2F529-D146-43BE-9784-C29F3BBFC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6" y="2891591"/>
            <a:ext cx="4403409" cy="2654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57727C-46B7-4DEE-BE98-7F1ACDAE2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99" y="2891591"/>
            <a:ext cx="4403409" cy="2654208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7F35A75C-5228-6247-970B-E48E761D4744}"/>
              </a:ext>
            </a:extLst>
          </p:cNvPr>
          <p:cNvSpPr/>
          <p:nvPr/>
        </p:nvSpPr>
        <p:spPr>
          <a:xfrm>
            <a:off x="452423" y="5707655"/>
            <a:ext cx="8128185" cy="601507"/>
          </a:xfrm>
          <a:prstGeom prst="rect">
            <a:avLst/>
          </a:prstGeom>
          <a:noFill/>
          <a:ln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Aircraft surface: Pressure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Isosurface: -1 m/s x-velocity component</a:t>
            </a:r>
          </a:p>
          <a:p>
            <a:pPr>
              <a:lnSpc>
                <a:spcPct val="100000"/>
              </a:lnSpc>
            </a:pP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Cutplane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Mach number</a:t>
            </a:r>
            <a:endParaRPr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7120F50-3B86-255F-7550-413773D5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35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2"/>
          <p:cNvSpPr/>
          <p:nvPr/>
        </p:nvSpPr>
        <p:spPr>
          <a:xfrm>
            <a:off x="706008" y="2506779"/>
            <a:ext cx="8377017" cy="601507"/>
          </a:xfrm>
          <a:prstGeom prst="rect">
            <a:avLst/>
          </a:prstGeom>
          <a:noFill/>
          <a:ln>
            <a:noFill/>
          </a:ln>
        </p:spPr>
        <p:txBody>
          <a:bodyPr lIns="81638" tIns="40819" rIns="81638" bIns="40819"/>
          <a:lstStyle/>
          <a:p>
            <a:pPr algn="ctr">
              <a:lnSpc>
                <a:spcPct val="100000"/>
              </a:lnSpc>
            </a:pPr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=4.00˚: SARC-QCR 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(Left) 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SST/</a:t>
            </a:r>
            <a:r>
              <a:rPr lang="en-US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Soln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=14200 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(Right)</a:t>
            </a:r>
            <a:endParaRPr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49E0D-D793-4EFF-9DC9-0B828BF2A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0" y="2889504"/>
            <a:ext cx="4403409" cy="2654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5B652-3036-8443-BBE3-35DC780D6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64" y="2889504"/>
            <a:ext cx="4403409" cy="2656366"/>
          </a:xfrm>
          <a:prstGeom prst="rect">
            <a:avLst/>
          </a:prstGeom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7A32FB9C-E6D5-C440-A0B3-A7420D005463}"/>
              </a:ext>
            </a:extLst>
          </p:cNvPr>
          <p:cNvSpPr/>
          <p:nvPr/>
        </p:nvSpPr>
        <p:spPr>
          <a:xfrm>
            <a:off x="452423" y="5707655"/>
            <a:ext cx="8128185" cy="601507"/>
          </a:xfrm>
          <a:prstGeom prst="rect">
            <a:avLst/>
          </a:prstGeom>
          <a:noFill/>
          <a:ln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Aircraft surface: Pressure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Isosurface: -1 m/s x-velocity component</a:t>
            </a:r>
          </a:p>
          <a:p>
            <a:pPr>
              <a:lnSpc>
                <a:spcPct val="100000"/>
              </a:lnSpc>
            </a:pP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Cutplane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Mach number</a:t>
            </a:r>
            <a:endParaRPr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6EDFF2D-54D8-4046-B5C1-709F49178BEB}"/>
              </a:ext>
            </a:extLst>
          </p:cNvPr>
          <p:cNvSpPr/>
          <p:nvPr/>
        </p:nvSpPr>
        <p:spPr>
          <a:xfrm>
            <a:off x="228600" y="758952"/>
            <a:ext cx="8227457" cy="731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100000"/>
              </a:lnSpc>
            </a:pPr>
            <a:r>
              <a:rPr lang="en-US" sz="3500" b="1" dirty="0">
                <a:solidFill>
                  <a:schemeClr val="tx2"/>
                </a:solidFill>
                <a:latin typeface="Helvetica" pitchFamily="2" charset="0"/>
              </a:rPr>
              <a:t>Cross-Section Mach Contours and Separation Re=4M</a:t>
            </a:r>
            <a:endParaRPr sz="3500" b="1" dirty="0">
              <a:solidFill>
                <a:schemeClr val="tx2"/>
              </a:solidFill>
              <a:latin typeface="Helvetica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3500" b="1" dirty="0">
                <a:solidFill>
                  <a:schemeClr val="tx2"/>
                </a:solidFill>
                <a:latin typeface="Helvetica" pitchFamily="2" charset="0"/>
              </a:rPr>
              <a:t>Isosurface Comparisons</a:t>
            </a:r>
            <a:endParaRPr sz="35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F0BC938-4F39-85EA-B81E-FA2D6ADE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4435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84083" y="758952"/>
            <a:ext cx="8891752" cy="731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tx2"/>
                </a:solidFill>
                <a:latin typeface="Helvetica" pitchFamily="2" charset="0"/>
              </a:rPr>
              <a:t>Alpha-Sweep Residuals: SARC+QCR, Re=20M</a:t>
            </a:r>
            <a:endParaRPr sz="32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4DA0D9EA-8230-7DA4-134E-331FC78F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E79C6F-C714-820E-FF37-66FFA609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20" y="1989632"/>
            <a:ext cx="3840480" cy="3840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771A82-34FB-7BD9-FB05-A6860D305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5" y="1998658"/>
            <a:ext cx="3840480" cy="38404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A1E9CCA-BCF8-FC8A-D91F-65DAADBEA84D}"/>
              </a:ext>
            </a:extLst>
          </p:cNvPr>
          <p:cNvSpPr/>
          <p:nvPr/>
        </p:nvSpPr>
        <p:spPr>
          <a:xfrm>
            <a:off x="2172346" y="3369413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2.75˚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A6B461-A60E-9C6A-81B4-F29EB5ECA8C6}"/>
              </a:ext>
            </a:extLst>
          </p:cNvPr>
          <p:cNvSpPr/>
          <p:nvPr/>
        </p:nvSpPr>
        <p:spPr>
          <a:xfrm>
            <a:off x="6559232" y="3369413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b="1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= 4.25˚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33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4000" dirty="0">
                <a:latin typeface="Helvetica" pitchFamily="2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2" name="Rectangle 1"/>
          <p:cNvSpPr/>
          <p:nvPr/>
        </p:nvSpPr>
        <p:spPr>
          <a:xfrm>
            <a:off x="461986" y="1647438"/>
            <a:ext cx="8224814" cy="4433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Solver, settings &amp; models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Case 1a: Grid Convergence Study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Case 2a: Alpha Sweep </a:t>
            </a: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(Re=20M)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Case 3: Re sweep </a:t>
            </a: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(C</a:t>
            </a:r>
            <a:r>
              <a:rPr lang="en-US" sz="3200" baseline="-2500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</a:t>
            </a: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=0.50)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Case 6: Coupled aero-structural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6369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able 2"/>
          <p:cNvGraphicFramePr/>
          <p:nvPr>
            <p:extLst>
              <p:ext uri="{D42A27DB-BD31-4B8C-83A1-F6EECF244321}">
                <p14:modId xmlns:p14="http://schemas.microsoft.com/office/powerpoint/2010/main" val="218608961"/>
              </p:ext>
            </p:extLst>
          </p:nvPr>
        </p:nvGraphicFramePr>
        <p:xfrm>
          <a:off x="2548124" y="2760786"/>
          <a:ext cx="4047752" cy="3853824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49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l-GR" sz="2000" b="1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α</a:t>
                      </a:r>
                      <a:endParaRPr lang="en-US" sz="2000" b="0" strike="noStrike" spc="-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1" strike="noStrike" spc="-1" baseline="-25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000" b="0" strike="noStrike" spc="-1" baseline="-25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1" strike="noStrike" spc="-1" baseline="-25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000" b="0" strike="noStrike" spc="-1" baseline="-25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664" marR="81664" marT="41485" marB="4148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2.23˚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0.022517</a:t>
                      </a:r>
                    </a:p>
                  </a:txBody>
                  <a:tcPr marL="81664" marR="81664" marT="41485" marB="414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2.75˚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0.577272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0.027241</a:t>
                      </a:r>
                    </a:p>
                  </a:txBody>
                  <a:tcPr marL="81664" marR="81664" marT="41485" marB="414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3.00˚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0.609559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0.030213</a:t>
                      </a:r>
                    </a:p>
                  </a:txBody>
                  <a:tcPr marL="81664" marR="81664" marT="41485" marB="4148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3.25˚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0.633715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0.033557</a:t>
                      </a:r>
                    </a:p>
                  </a:txBody>
                  <a:tcPr marL="81664" marR="81664" marT="41485" marB="4148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3.50˚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0.651930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0.038059</a:t>
                      </a:r>
                    </a:p>
                  </a:txBody>
                  <a:tcPr marL="81664" marR="81664" marT="41485" marB="4148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3.75˚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0.669637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0.041414</a:t>
                      </a:r>
                    </a:p>
                  </a:txBody>
                  <a:tcPr marL="81664" marR="81664" marT="41485" marB="4148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4.00˚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0.686953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0.045781</a:t>
                      </a:r>
                    </a:p>
                  </a:txBody>
                  <a:tcPr marL="81664" marR="81664" marT="41485" marB="4148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4.25˚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0.703539</a:t>
                      </a:r>
                    </a:p>
                  </a:txBody>
                  <a:tcPr marL="81664" marR="81664" marT="41485" marB="41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0.050348</a:t>
                      </a:r>
                    </a:p>
                  </a:txBody>
                  <a:tcPr marL="81664" marR="81664" marT="41485" marB="4148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7" name="CustomShape 3"/>
          <p:cNvSpPr/>
          <p:nvPr/>
        </p:nvSpPr>
        <p:spPr>
          <a:xfrm>
            <a:off x="228600" y="1566261"/>
            <a:ext cx="7037687" cy="11141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441879" indent="-342900">
              <a:lnSpc>
                <a:spcPct val="150000"/>
              </a:lnSpc>
              <a:buClr>
                <a:srgbClr val="000000"/>
              </a:buClr>
              <a:buSzPct val="70000"/>
              <a:buFont typeface="Wingdings" pitchFamily="2" charset="2"/>
              <a:buChar char="ü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Shock-induced separation from 2.75˚</a:t>
            </a: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1879" indent="-342900">
              <a:lnSpc>
                <a:spcPct val="150000"/>
              </a:lnSpc>
              <a:buClr>
                <a:srgbClr val="000000"/>
              </a:buClr>
              <a:buSzPct val="70000"/>
              <a:buFont typeface="Wingdings" pitchFamily="2" charset="2"/>
              <a:buChar char="ü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Side-of-body separation in all cases</a:t>
            </a: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561B229-7111-2545-B8F6-F0818FBAE785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73152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E54A5C6-3439-EBFA-B2CC-8329BE11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730BC5-468F-C53E-282E-D6F2B308E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9301" r="8756" b="1351"/>
          <a:stretch/>
        </p:blipFill>
        <p:spPr>
          <a:xfrm>
            <a:off x="478427" y="2715729"/>
            <a:ext cx="3824137" cy="2904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9F961-D7A1-3400-9FAA-6F53A1C2B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7767" r="1953" b="867"/>
          <a:stretch/>
        </p:blipFill>
        <p:spPr>
          <a:xfrm>
            <a:off x="4726364" y="2650120"/>
            <a:ext cx="4100267" cy="2970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C0C37-6BF4-D39B-E223-9A61DD9FF02E}"/>
              </a:ext>
            </a:extLst>
          </p:cNvPr>
          <p:cNvSpPr txBox="1"/>
          <p:nvPr/>
        </p:nvSpPr>
        <p:spPr>
          <a:xfrm>
            <a:off x="1257813" y="2322899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Drag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DF665-AA0C-59B7-42D4-BAE5ADA74076}"/>
              </a:ext>
            </a:extLst>
          </p:cNvPr>
          <p:cNvSpPr txBox="1"/>
          <p:nvPr/>
        </p:nvSpPr>
        <p:spPr>
          <a:xfrm>
            <a:off x="5336840" y="2288824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Wing/Body Contribution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4CB9E13-D396-5845-9CD1-96FE8D0ED4E5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8211BD5-FC09-1E5F-783A-DBF5C518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73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5FC02C-4D0A-CE6D-9709-501BC6CB8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9519" r="6433" b="917"/>
          <a:stretch/>
        </p:blipFill>
        <p:spPr>
          <a:xfrm>
            <a:off x="475488" y="2715768"/>
            <a:ext cx="3909097" cy="291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E538F-A9A2-43A4-8D35-5588AACCE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" t="8215" r="8094" b="698"/>
          <a:stretch/>
        </p:blipFill>
        <p:spPr>
          <a:xfrm>
            <a:off x="4727448" y="2715768"/>
            <a:ext cx="3859469" cy="2961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F785BA-205F-83C9-7045-13F768CCE202}"/>
              </a:ext>
            </a:extLst>
          </p:cNvPr>
          <p:cNvSpPr txBox="1"/>
          <p:nvPr/>
        </p:nvSpPr>
        <p:spPr>
          <a:xfrm>
            <a:off x="3562653" y="2103120"/>
            <a:ext cx="2018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Drag Coefficient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8CBA6D-9296-8E45-ABFE-890980C60D84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5F866D-A182-9C4A-88ED-96FB4154DE5E}"/>
              </a:ext>
            </a:extLst>
          </p:cNvPr>
          <p:cNvSpPr/>
          <p:nvPr/>
        </p:nvSpPr>
        <p:spPr>
          <a:xfrm>
            <a:off x="2163905" y="6045324"/>
            <a:ext cx="460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979">
              <a:buClr>
                <a:srgbClr val="000000"/>
              </a:buClr>
              <a:buSzPct val="70000"/>
            </a:pPr>
            <a:r>
              <a:rPr lang="en-US" b="1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sting correction applied to NTF data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BCB84F2-4435-8D6F-0780-D573B1B8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2F548-124F-0239-9B40-05FEA7A73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7344" r="6932" b="1133"/>
          <a:stretch/>
        </p:blipFill>
        <p:spPr>
          <a:xfrm>
            <a:off x="4727448" y="2642616"/>
            <a:ext cx="3960922" cy="3037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1C9FB-228F-992E-537E-1E7A2B4CD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t="7808" r="9068" b="1104"/>
          <a:stretch/>
        </p:blipFill>
        <p:spPr>
          <a:xfrm>
            <a:off x="475488" y="2645429"/>
            <a:ext cx="3809927" cy="29614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6743B-E305-C94E-BC71-4A8EE2F234BC}"/>
              </a:ext>
            </a:extLst>
          </p:cNvPr>
          <p:cNvSpPr/>
          <p:nvPr/>
        </p:nvSpPr>
        <p:spPr>
          <a:xfrm>
            <a:off x="2163905" y="6045324"/>
            <a:ext cx="460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979">
              <a:buClr>
                <a:srgbClr val="000000"/>
              </a:buClr>
              <a:buSzPct val="70000"/>
            </a:pPr>
            <a:r>
              <a:rPr lang="en-US" b="1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sting correction applied to NTF data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969550C-4E5E-6E42-93EB-D42AC6B4AFB2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825060-A075-054C-B403-012D7A521278}"/>
              </a:ext>
            </a:extLst>
          </p:cNvPr>
          <p:cNvSpPr txBox="1"/>
          <p:nvPr/>
        </p:nvSpPr>
        <p:spPr>
          <a:xfrm>
            <a:off x="3562653" y="2103120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Lift Coefficient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2CC6553-28AF-A14B-CC6C-5BB43669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1AF223-2825-CFFD-DBC6-4FF4E3FB0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" t="10252" r="6931" b="917"/>
          <a:stretch/>
        </p:blipFill>
        <p:spPr>
          <a:xfrm>
            <a:off x="2617451" y="1896252"/>
            <a:ext cx="3909097" cy="2888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0D8A3-2CE4-D3C1-ED8F-A218889D085C}"/>
              </a:ext>
            </a:extLst>
          </p:cNvPr>
          <p:cNvSpPr txBox="1"/>
          <p:nvPr/>
        </p:nvSpPr>
        <p:spPr>
          <a:xfrm>
            <a:off x="878387" y="1562246"/>
            <a:ext cx="3371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Pitching Moment Coefficient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3A780EA3-09F3-E342-61E6-438C80223640}"/>
              </a:ext>
            </a:extLst>
          </p:cNvPr>
          <p:cNvSpPr/>
          <p:nvPr/>
        </p:nvSpPr>
        <p:spPr>
          <a:xfrm>
            <a:off x="2163905" y="4800600"/>
            <a:ext cx="4172222" cy="11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98979">
              <a:buClr>
                <a:srgbClr val="000000"/>
              </a:buClr>
              <a:buSzPct val="70000"/>
            </a:pPr>
            <a:r>
              <a:rPr lang="en-US" sz="1600" b="1" spc="-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Corrections applied to NTF tunnel data:</a:t>
            </a: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4729" indent="-285750"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b="1" spc="-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Model blockage</a:t>
            </a:r>
          </a:p>
          <a:p>
            <a:pPr marL="384729" indent="-285750"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b="1" spc="-1" dirty="0">
                <a:latin typeface="Arial" panose="020B0604020202020204" pitchFamily="34" charset="0"/>
                <a:cs typeface="Arial" panose="020B0604020202020204" pitchFamily="34" charset="0"/>
              </a:rPr>
              <a:t>Wake blockage</a:t>
            </a:r>
          </a:p>
          <a:p>
            <a:pPr marL="384729" indent="-285750"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b="1" spc="-1" dirty="0">
                <a:latin typeface="Arial" panose="020B0604020202020204" pitchFamily="34" charset="0"/>
                <a:cs typeface="Arial" panose="020B0604020202020204" pitchFamily="34" charset="0"/>
              </a:rPr>
              <a:t>Tunnel buoyancy</a:t>
            </a:r>
          </a:p>
          <a:p>
            <a:pPr marL="384729" indent="-285750"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b="1" spc="-1" dirty="0">
                <a:latin typeface="Arial" panose="020B0604020202020204" pitchFamily="34" charset="0"/>
                <a:cs typeface="Arial" panose="020B0604020202020204" pitchFamily="34" charset="0"/>
              </a:rPr>
              <a:t>Lift interference</a:t>
            </a:r>
          </a:p>
          <a:p>
            <a:pPr marL="98979">
              <a:buClr>
                <a:srgbClr val="000000"/>
              </a:buClr>
              <a:buSzPct val="70000"/>
            </a:pP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0976" lvl="1">
              <a:buClr>
                <a:srgbClr val="000000"/>
              </a:buClr>
              <a:buSzPct val="45000"/>
            </a:pP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057"/>
              </a:spcBef>
            </a:pP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844"/>
              </a:spcBef>
            </a:pP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715FB5-989E-5743-9467-4A81E329A171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DAE0-F80E-7542-8298-864A24EC3754}"/>
              </a:ext>
            </a:extLst>
          </p:cNvPr>
          <p:cNvSpPr/>
          <p:nvPr/>
        </p:nvSpPr>
        <p:spPr>
          <a:xfrm>
            <a:off x="2163905" y="6045324"/>
            <a:ext cx="460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979">
              <a:buClr>
                <a:srgbClr val="000000"/>
              </a:buClr>
              <a:buSzPct val="70000"/>
            </a:pPr>
            <a:r>
              <a:rPr lang="en-US" b="1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sting correction applied to NTF data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BDCA9E2-CD68-A7EC-2A9C-585EA9F1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2"/>
          <p:cNvSpPr/>
          <p:nvPr/>
        </p:nvSpPr>
        <p:spPr>
          <a:xfrm>
            <a:off x="2163905" y="4800600"/>
            <a:ext cx="5186464" cy="11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98979">
              <a:buClr>
                <a:srgbClr val="000000"/>
              </a:buClr>
              <a:buSzPct val="70000"/>
            </a:pP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Many tunnel installation effects can cause a shift:</a:t>
            </a: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429" indent="-171450"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Error in true alpha measurement</a:t>
            </a: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429" indent="-171450"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Error in moment-center offset</a:t>
            </a: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429" indent="-171450"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Model/mount aeroelastic effects</a:t>
            </a: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429" indent="-171450"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Unknown effects of tunnel corrections</a:t>
            </a: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844"/>
              </a:spcBef>
            </a:pPr>
            <a:endParaRPr lang="en-US" sz="16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5F9EA-CDA2-7020-15C3-709FC9004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4954" r="7430" b="1351"/>
          <a:stretch/>
        </p:blipFill>
        <p:spPr>
          <a:xfrm>
            <a:off x="2621015" y="1763679"/>
            <a:ext cx="3901970" cy="3046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2FAC3D-68F6-6D6E-442A-F387F64CB6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9" t="64730" r="2261" b="15092"/>
          <a:stretch/>
        </p:blipFill>
        <p:spPr>
          <a:xfrm>
            <a:off x="6414163" y="1940873"/>
            <a:ext cx="2046122" cy="656027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CEAF5E8-5259-3E44-84A3-A2F2DBD59B03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926473-7505-E146-B7CD-48EA5F7B451C}"/>
              </a:ext>
            </a:extLst>
          </p:cNvPr>
          <p:cNvSpPr/>
          <p:nvPr/>
        </p:nvSpPr>
        <p:spPr>
          <a:xfrm>
            <a:off x="2163905" y="6045324"/>
            <a:ext cx="460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979">
              <a:buClr>
                <a:srgbClr val="000000"/>
              </a:buClr>
              <a:buSzPct val="70000"/>
            </a:pPr>
            <a:r>
              <a:rPr lang="en-US" b="1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sting correction applied to NTF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E3228-F44C-1E4E-BA40-489222173B8D}"/>
              </a:ext>
            </a:extLst>
          </p:cNvPr>
          <p:cNvSpPr txBox="1"/>
          <p:nvPr/>
        </p:nvSpPr>
        <p:spPr>
          <a:xfrm>
            <a:off x="877824" y="1563624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vs C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AB82E7A-E25E-448C-B423-0028738E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2FAC3D-68F6-6D6E-442A-F387F64CB6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9" t="64730" r="2261" b="15092"/>
          <a:stretch/>
        </p:blipFill>
        <p:spPr>
          <a:xfrm>
            <a:off x="6417128" y="1939290"/>
            <a:ext cx="2046122" cy="656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2D0204-C205-8A51-F8A7-4B96C93FDAE1}"/>
              </a:ext>
            </a:extLst>
          </p:cNvPr>
          <p:cNvSpPr txBox="1"/>
          <p:nvPr/>
        </p:nvSpPr>
        <p:spPr>
          <a:xfrm>
            <a:off x="877824" y="1563624"/>
            <a:ext cx="325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vs C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with shift in C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B1978-8303-DC9C-1E5D-901BC609E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t="10170" r="8757" b="699"/>
          <a:stretch/>
        </p:blipFill>
        <p:spPr>
          <a:xfrm>
            <a:off x="2674120" y="1939290"/>
            <a:ext cx="3795760" cy="2897827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EAF5A448-CEFC-3745-AAEE-692DC3DDA956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C81781-FC35-BB45-8B9A-69DFA5277EAB}"/>
              </a:ext>
            </a:extLst>
          </p:cNvPr>
          <p:cNvSpPr/>
          <p:nvPr/>
        </p:nvSpPr>
        <p:spPr>
          <a:xfrm>
            <a:off x="2163905" y="6045324"/>
            <a:ext cx="460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979">
              <a:buClr>
                <a:srgbClr val="000000"/>
              </a:buClr>
              <a:buSzPct val="70000"/>
            </a:pPr>
            <a:r>
              <a:rPr lang="en-US" b="1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sting correction applied to NTF data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BF95743-74ED-704E-AF0C-CA11B7F5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994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C888B-E73D-7324-5D54-B7E3DBB56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t="10387" r="10583" b="699"/>
          <a:stretch/>
        </p:blipFill>
        <p:spPr>
          <a:xfrm>
            <a:off x="2670048" y="1938528"/>
            <a:ext cx="3717841" cy="2890772"/>
          </a:xfrm>
          <a:prstGeom prst="rect">
            <a:avLst/>
          </a:prstGeom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6C9E062D-BC3F-EBEE-3A89-3552E9A6A812}"/>
              </a:ext>
            </a:extLst>
          </p:cNvPr>
          <p:cNvSpPr/>
          <p:nvPr/>
        </p:nvSpPr>
        <p:spPr>
          <a:xfrm>
            <a:off x="877824" y="4829300"/>
            <a:ext cx="4116207" cy="1146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98979">
              <a:buClr>
                <a:srgbClr val="000000"/>
              </a:buClr>
              <a:buSzPct val="70000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Re: </a:t>
            </a:r>
            <a:r>
              <a:rPr lang="en-US" sz="1600" b="1" spc="-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4 million</a:t>
            </a:r>
          </a:p>
          <a:p>
            <a:pPr marL="98979">
              <a:buClr>
                <a:srgbClr val="000000"/>
              </a:buClr>
              <a:buSzPct val="70000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 0.85</a:t>
            </a:r>
          </a:p>
          <a:p>
            <a:pPr marL="98979">
              <a:buClr>
                <a:srgbClr val="000000"/>
              </a:buClr>
              <a:buSzPct val="70000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= -250˚ F</a:t>
            </a:r>
          </a:p>
          <a:p>
            <a:pPr marL="98979">
              <a:buClr>
                <a:srgbClr val="000000"/>
              </a:buClr>
              <a:buSzPct val="70000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Angle-of-Attack Sweep from 2.50˚ to 4.25˚</a:t>
            </a:r>
            <a:endParaRPr lang="en-US" sz="1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844"/>
              </a:spcBef>
            </a:pPr>
            <a:endParaRPr lang="en-US" sz="16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26845A-AC25-2A44-B06B-998219D429A9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CB2EEF-636C-CB41-A482-E6F0E73A6FC7}"/>
              </a:ext>
            </a:extLst>
          </p:cNvPr>
          <p:cNvSpPr/>
          <p:nvPr/>
        </p:nvSpPr>
        <p:spPr>
          <a:xfrm>
            <a:off x="2163905" y="6045324"/>
            <a:ext cx="460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979">
              <a:buClr>
                <a:srgbClr val="000000"/>
              </a:buClr>
              <a:buSzPct val="70000"/>
            </a:pPr>
            <a:r>
              <a:rPr lang="en-US" b="1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sting correction applied to NTF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0939E-C5B0-294E-9B80-54CE083DC3E9}"/>
              </a:ext>
            </a:extLst>
          </p:cNvPr>
          <p:cNvSpPr txBox="1"/>
          <p:nvPr/>
        </p:nvSpPr>
        <p:spPr>
          <a:xfrm>
            <a:off x="877824" y="1563624"/>
            <a:ext cx="325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vs C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with shift in C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B43DA-0BF7-AC40-A3B5-62EA007BDC0D}"/>
              </a:ext>
            </a:extLst>
          </p:cNvPr>
          <p:cNvSpPr txBox="1"/>
          <p:nvPr/>
        </p:nvSpPr>
        <p:spPr>
          <a:xfrm>
            <a:off x="5531826" y="4829300"/>
            <a:ext cx="21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8979" lvl="0">
              <a:buClr>
                <a:srgbClr val="000000"/>
              </a:buClr>
              <a:buSzPct val="70000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Test-NTF   : (Re 5M)</a:t>
            </a:r>
          </a:p>
          <a:p>
            <a:pPr marL="98979" lvl="0">
              <a:buClr>
                <a:srgbClr val="000000"/>
              </a:buClr>
              <a:buSzPct val="70000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Test-Ames : (Re 5M)</a:t>
            </a:r>
            <a:endParaRPr lang="en-US" sz="1600" spc="-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C317053-269F-B909-51C6-3424E066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599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2"/>
          <p:cNvSpPr/>
          <p:nvPr/>
        </p:nvSpPr>
        <p:spPr>
          <a:xfrm>
            <a:off x="457316" y="1760922"/>
            <a:ext cx="3939121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>
              <a:lnSpc>
                <a:spcPct val="150000"/>
              </a:lnSpc>
            </a:pPr>
            <a:endParaRPr lang="en-US" sz="1633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633" spc="-1">
              <a:latin typeface="Arial"/>
            </a:endParaRPr>
          </a:p>
          <a:p>
            <a:pPr>
              <a:spcBef>
                <a:spcPts val="1057"/>
              </a:spcBef>
            </a:pPr>
            <a:r>
              <a:rPr lang="en-US" sz="1815" spc="-1">
                <a:solidFill>
                  <a:srgbClr val="000000"/>
                </a:solidFill>
                <a:latin typeface="FreeSans"/>
                <a:ea typeface="DejaVu Sans"/>
              </a:rPr>
              <a:t> </a:t>
            </a:r>
            <a:endParaRPr lang="en-US" sz="1815" spc="-1">
              <a:latin typeface="Arial"/>
            </a:endParaRPr>
          </a:p>
          <a:p>
            <a:pPr>
              <a:spcBef>
                <a:spcPts val="844"/>
              </a:spcBef>
            </a:pPr>
            <a:endParaRPr lang="en-US" sz="1815" spc="-1">
              <a:latin typeface="Arial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23878" y="2202061"/>
            <a:ext cx="4286250" cy="381000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81115" y="2202061"/>
            <a:ext cx="4286250" cy="3810000"/>
          </a:xfrm>
          <a:prstGeom prst="rect">
            <a:avLst/>
          </a:prstGeom>
          <a:ln>
            <a:noFill/>
          </a:ln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577E39DE-8C9D-DD4A-A800-E9604E63EF99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88C42-E5F0-9E47-973F-7488A90EE147}"/>
              </a:ext>
            </a:extLst>
          </p:cNvPr>
          <p:cNvSpPr txBox="1"/>
          <p:nvPr/>
        </p:nvSpPr>
        <p:spPr>
          <a:xfrm>
            <a:off x="1425640" y="1833631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=2.75˚SARC-QCR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13E2F-7D15-8D4E-8925-58B3EC0912B5}"/>
              </a:ext>
            </a:extLst>
          </p:cNvPr>
          <p:cNvSpPr txBox="1"/>
          <p:nvPr/>
        </p:nvSpPr>
        <p:spPr>
          <a:xfrm>
            <a:off x="5768403" y="1833631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=4.25˚SARC-QCR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EF71EF5-C0EB-DEDF-9ED4-2690C6CE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2"/>
          <p:cNvSpPr/>
          <p:nvPr/>
        </p:nvSpPr>
        <p:spPr>
          <a:xfrm>
            <a:off x="457316" y="1760922"/>
            <a:ext cx="3939121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>
              <a:lnSpc>
                <a:spcPct val="150000"/>
              </a:lnSpc>
            </a:pPr>
            <a:endParaRPr lang="en-US" sz="1633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633" spc="-1">
              <a:latin typeface="Arial"/>
            </a:endParaRPr>
          </a:p>
          <a:p>
            <a:pPr>
              <a:spcBef>
                <a:spcPts val="1057"/>
              </a:spcBef>
            </a:pPr>
            <a:r>
              <a:rPr lang="en-US" sz="1815" spc="-1">
                <a:solidFill>
                  <a:srgbClr val="000000"/>
                </a:solidFill>
                <a:latin typeface="FreeSans"/>
                <a:ea typeface="DejaVu Sans"/>
              </a:rPr>
              <a:t> </a:t>
            </a:r>
            <a:endParaRPr lang="en-US" sz="1815" spc="-1">
              <a:latin typeface="Arial"/>
            </a:endParaRPr>
          </a:p>
          <a:p>
            <a:pPr>
              <a:spcBef>
                <a:spcPts val="844"/>
              </a:spcBef>
            </a:pPr>
            <a:endParaRPr lang="en-US" sz="1815" spc="-1">
              <a:latin typeface="Arial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26864" y="2194912"/>
            <a:ext cx="4286250" cy="381000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83464" y="2194912"/>
            <a:ext cx="4286250" cy="3810000"/>
          </a:xfrm>
          <a:prstGeom prst="rect">
            <a:avLst/>
          </a:prstGeom>
          <a:ln>
            <a:noFill/>
          </a:ln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1B5C4D5-BF1C-5447-AA7D-A45CB9FAA602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2a : Wing-Body Alpha Sweep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78FDA-9F10-B945-87D5-6688355992C1}"/>
              </a:ext>
            </a:extLst>
          </p:cNvPr>
          <p:cNvSpPr txBox="1"/>
          <p:nvPr/>
        </p:nvSpPr>
        <p:spPr>
          <a:xfrm>
            <a:off x="1425640" y="1833631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=2.75˚SARC-QCR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DA2B9-2D33-ED41-B4CA-7B097651D758}"/>
              </a:ext>
            </a:extLst>
          </p:cNvPr>
          <p:cNvSpPr txBox="1"/>
          <p:nvPr/>
        </p:nvSpPr>
        <p:spPr>
          <a:xfrm>
            <a:off x="5768403" y="1833631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=4.25˚SARC-QCR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38639C-28D1-AC78-4339-B3CE1BC4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C9633D-CB55-3F4D-9392-DE13003C7DDB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6344" y="1645920"/>
            <a:ext cx="8573784" cy="4536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CFD++ Version 20.1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Bounded nodal-reconstruction transport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HLLC Riemann solver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Self-tuning far-field absorbing layers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 solver with algebraic multi-grid acceleration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-driver option (for imposed C</a:t>
            </a:r>
            <a:r>
              <a:rPr lang="en-US" sz="3200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cases)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SARC+QCR2013 and SST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1C033EB-F73F-8246-A233-28E9362758B0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73152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Solver &amp; Settings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9483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2"/>
          <p:cNvSpPr/>
          <p:nvPr/>
        </p:nvSpPr>
        <p:spPr>
          <a:xfrm>
            <a:off x="228600" y="1746504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441879" indent="-342900">
              <a:lnSpc>
                <a:spcPct val="150000"/>
              </a:lnSpc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Reynolds Sweep at Constant Cl=0.50 and Mach 0.85</a:t>
            </a:r>
          </a:p>
          <a:p>
            <a:pPr marL="441879" indent="-342900">
              <a:lnSpc>
                <a:spcPct val="150000"/>
              </a:lnSpc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JAXA grids</a:t>
            </a:r>
          </a:p>
          <a:p>
            <a:pPr marL="441879" indent="-342900">
              <a:lnSpc>
                <a:spcPct val="150000"/>
              </a:lnSpc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CFD++ Compressible RANS (Air, Perfect Gas) </a:t>
            </a:r>
          </a:p>
          <a:p>
            <a:pPr marL="441879" indent="-342900">
              <a:lnSpc>
                <a:spcPct val="150000"/>
              </a:lnSpc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Turbulence Model: SARC-QCR</a:t>
            </a: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1879" indent="-342900">
              <a:lnSpc>
                <a:spcPct val="150000"/>
              </a:lnSpc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All simulations run with C</a:t>
            </a:r>
            <a:r>
              <a:rPr lang="en-US" sz="2400" b="1" spc="-1" baseline="-25000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</a:t>
            </a: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-driver </a:t>
            </a: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057"/>
              </a:spcBef>
            </a:pPr>
            <a:endParaRPr lang="en-US" b="1" spc="-1" dirty="0">
              <a:solidFill>
                <a:schemeClr val="tx2"/>
              </a:solidFill>
            </a:endParaRPr>
          </a:p>
          <a:p>
            <a:pPr>
              <a:spcBef>
                <a:spcPts val="844"/>
              </a:spcBef>
            </a:pPr>
            <a:endParaRPr lang="en-US" b="1" spc="-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B88A14F-B26E-0C88-B7CC-32CD4DAB4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72244"/>
              </p:ext>
            </p:extLst>
          </p:nvPr>
        </p:nvGraphicFramePr>
        <p:xfrm>
          <a:off x="1093175" y="4679313"/>
          <a:ext cx="6955390" cy="17864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74906">
                  <a:extLst>
                    <a:ext uri="{9D8B030D-6E8A-4147-A177-3AD203B41FA5}">
                      <a16:colId xmlns:a16="http://schemas.microsoft.com/office/drawing/2014/main" val="1956479167"/>
                    </a:ext>
                  </a:extLst>
                </a:gridCol>
                <a:gridCol w="1320121">
                  <a:extLst>
                    <a:ext uri="{9D8B030D-6E8A-4147-A177-3AD203B41FA5}">
                      <a16:colId xmlns:a16="http://schemas.microsoft.com/office/drawing/2014/main" val="1839788447"/>
                    </a:ext>
                  </a:extLst>
                </a:gridCol>
                <a:gridCol w="1320121">
                  <a:extLst>
                    <a:ext uri="{9D8B030D-6E8A-4147-A177-3AD203B41FA5}">
                      <a16:colId xmlns:a16="http://schemas.microsoft.com/office/drawing/2014/main" val="759303941"/>
                    </a:ext>
                  </a:extLst>
                </a:gridCol>
                <a:gridCol w="1320121">
                  <a:extLst>
                    <a:ext uri="{9D8B030D-6E8A-4147-A177-3AD203B41FA5}">
                      <a16:colId xmlns:a16="http://schemas.microsoft.com/office/drawing/2014/main" val="1006293099"/>
                    </a:ext>
                  </a:extLst>
                </a:gridCol>
                <a:gridCol w="1320121">
                  <a:extLst>
                    <a:ext uri="{9D8B030D-6E8A-4147-A177-3AD203B41FA5}">
                      <a16:colId xmlns:a16="http://schemas.microsoft.com/office/drawing/2014/main" val="3443211140"/>
                    </a:ext>
                  </a:extLst>
                </a:gridCol>
              </a:tblGrid>
              <a:tr h="3364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Reynolds #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800" b="1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  <a:r>
                        <a:rPr lang="en-US" sz="18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(kPa)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800" b="1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(˚K)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8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∞</a:t>
                      </a: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(m/s)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 (kPa)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6890922"/>
                  </a:ext>
                </a:extLst>
              </a:tr>
              <a:tr h="3364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5M LoQ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 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271.67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280.92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94913"/>
                  </a:ext>
                </a:extLst>
              </a:tr>
              <a:tr h="3364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20M LoQ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101.77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171.94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7692738"/>
                  </a:ext>
                </a:extLst>
              </a:tr>
              <a:tr h="3364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20M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HiQ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134.78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197.87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81027"/>
                  </a:ext>
                </a:extLst>
              </a:tr>
              <a:tr h="3364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30M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HiQ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189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101.78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171.94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921997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DD5D9386-E9EB-9D4B-B655-64682352201F}"/>
              </a:ext>
            </a:extLst>
          </p:cNvPr>
          <p:cNvSpPr txBox="1">
            <a:spLocks noChangeArrowheads="1"/>
          </p:cNvSpPr>
          <p:nvPr/>
        </p:nvSpPr>
        <p:spPr>
          <a:xfrm>
            <a:off x="227470" y="758952"/>
            <a:ext cx="8686800" cy="7315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3500" dirty="0">
                <a:latin typeface="Helvetica" pitchFamily="2" charset="0"/>
                <a:cs typeface="Arial" panose="020B0604020202020204" pitchFamily="34" charset="0"/>
              </a:rPr>
              <a:t>Case 3 : Reynolds Number Sweep </a:t>
            </a:r>
            <a:r>
              <a:rPr lang="en-US" sz="3500" b="0" dirty="0">
                <a:latin typeface="Helvetica" pitchFamily="2" charset="0"/>
                <a:cs typeface="Arial" panose="020B0604020202020204" pitchFamily="34" charset="0"/>
              </a:rPr>
              <a:t>(C</a:t>
            </a:r>
            <a:r>
              <a:rPr lang="en-US" sz="3500" b="0" baseline="-25000" dirty="0">
                <a:latin typeface="Helvetica" pitchFamily="2" charset="0"/>
                <a:cs typeface="Arial" panose="020B0604020202020204" pitchFamily="34" charset="0"/>
              </a:rPr>
              <a:t>L</a:t>
            </a:r>
            <a:r>
              <a:rPr lang="en-US" sz="3500" b="0" dirty="0">
                <a:latin typeface="Helvetica" pitchFamily="2" charset="0"/>
                <a:cs typeface="Arial" panose="020B0604020202020204" pitchFamily="34" charset="0"/>
              </a:rPr>
              <a:t>=0.50)</a:t>
            </a:r>
            <a:endParaRPr lang="en-US" sz="3500" b="0" dirty="0"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2"/>
          <p:cNvSpPr/>
          <p:nvPr/>
        </p:nvSpPr>
        <p:spPr>
          <a:xfrm>
            <a:off x="457315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>
              <a:spcBef>
                <a:spcPts val="1057"/>
              </a:spcBef>
            </a:pPr>
            <a:endParaRPr lang="en-US" sz="1633" spc="-1">
              <a:latin typeface="Arial"/>
            </a:endParaRPr>
          </a:p>
          <a:p>
            <a:pPr>
              <a:spcBef>
                <a:spcPts val="844"/>
              </a:spcBef>
            </a:pPr>
            <a:endParaRPr lang="en-US" sz="1633" spc="-1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441879" indent="-342900">
              <a:lnSpc>
                <a:spcPct val="150000"/>
              </a:lnSpc>
              <a:buClr>
                <a:srgbClr val="000000"/>
              </a:buClr>
              <a:buSzPct val="70000"/>
              <a:buFont typeface="Wingdings" pitchFamily="2" charset="2"/>
              <a:buChar char="ü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 shock induced separation in all cases</a:t>
            </a: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 Angles-of-attack settle below 2.45˚  </a:t>
            </a: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057"/>
              </a:spcBef>
              <a:buFont typeface="Wingdings" pitchFamily="2" charset="2"/>
              <a:buChar char="ü"/>
            </a:pP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844"/>
              </a:spcBef>
              <a:buFont typeface="Wingdings" pitchFamily="2" charset="2"/>
              <a:buChar char="ü"/>
            </a:pP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5EBDE-5D54-0F4B-9397-FFC0E4CD5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5170" r="4609" b="1134"/>
          <a:stretch/>
        </p:blipFill>
        <p:spPr>
          <a:xfrm>
            <a:off x="4931739" y="3105975"/>
            <a:ext cx="4002972" cy="306989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5BF9F8D-927B-7949-B89A-CFC33DEF51E6}"/>
              </a:ext>
            </a:extLst>
          </p:cNvPr>
          <p:cNvSpPr txBox="1">
            <a:spLocks noChangeArrowheads="1"/>
          </p:cNvSpPr>
          <p:nvPr/>
        </p:nvSpPr>
        <p:spPr>
          <a:xfrm>
            <a:off x="262638" y="758952"/>
            <a:ext cx="8686800" cy="7315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3500" dirty="0">
                <a:latin typeface="Helvetica" pitchFamily="2" charset="0"/>
                <a:cs typeface="Arial" panose="020B0604020202020204" pitchFamily="34" charset="0"/>
              </a:rPr>
              <a:t>Case 3 : Reynolds Number Effects</a:t>
            </a:r>
            <a:endParaRPr lang="en-US" sz="3500" b="0" dirty="0">
              <a:latin typeface="Helvetica" pitchFamily="2" charset="0"/>
            </a:endParaRPr>
          </a:p>
        </p:txBody>
      </p:sp>
      <p:graphicFrame>
        <p:nvGraphicFramePr>
          <p:cNvPr id="121" name="Table 3"/>
          <p:cNvGraphicFramePr/>
          <p:nvPr>
            <p:extLst>
              <p:ext uri="{D42A27DB-BD31-4B8C-83A1-F6EECF244321}">
                <p14:modId xmlns:p14="http://schemas.microsoft.com/office/powerpoint/2010/main" val="1488817563"/>
              </p:ext>
            </p:extLst>
          </p:nvPr>
        </p:nvGraphicFramePr>
        <p:xfrm>
          <a:off x="535175" y="3520677"/>
          <a:ext cx="4396564" cy="1810247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465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0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Reynolds #</a:t>
                      </a: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="1" strike="noStrike" spc="-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800" b="1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α</a:t>
                      </a:r>
                      <a:endParaRPr lang="en-US" sz="1800" b="1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664" marR="81664" marT="41485" marB="4148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5M LoQ</a:t>
                      </a: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2.4495˚</a:t>
                      </a:r>
                    </a:p>
                  </a:txBody>
                  <a:tcPr marL="81664" marR="81664" marT="41485" marB="414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20M LoQ</a:t>
                      </a: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2.2314˚</a:t>
                      </a:r>
                    </a:p>
                  </a:txBody>
                  <a:tcPr marL="81664" marR="81664" marT="41485" marB="4148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20M </a:t>
                      </a:r>
                      <a:r>
                        <a:rPr lang="en-US" sz="1800" b="0" strike="noStrike" spc="-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HiQ</a:t>
                      </a:r>
                      <a:endParaRPr lang="en-US" sz="1800" b="0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2.4046˚</a:t>
                      </a:r>
                    </a:p>
                  </a:txBody>
                  <a:tcPr marL="81664" marR="81664" marT="41485" marB="4148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5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30M </a:t>
                      </a:r>
                      <a:r>
                        <a:rPr lang="en-US" sz="1800" b="0" strike="noStrike" spc="-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HiQ</a:t>
                      </a:r>
                      <a:endParaRPr lang="en-US" sz="1800" b="0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 marL="81664" marR="81664" marT="41485" marB="4148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2.3489˚</a:t>
                      </a:r>
                    </a:p>
                  </a:txBody>
                  <a:tcPr marL="81664" marR="81664" marT="41485" marB="4148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EA64A-6BE0-CA80-A061-FAECFE2D5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030" b="4692"/>
          <a:stretch/>
        </p:blipFill>
        <p:spPr>
          <a:xfrm>
            <a:off x="4509410" y="1619278"/>
            <a:ext cx="4440028" cy="340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1ECC8D-4A59-68AD-BF04-E2B42B79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987" b="5111"/>
          <a:stretch/>
        </p:blipFill>
        <p:spPr>
          <a:xfrm>
            <a:off x="163702" y="1636433"/>
            <a:ext cx="4345708" cy="3385336"/>
          </a:xfrm>
          <a:prstGeom prst="rect">
            <a:avLst/>
          </a:prstGeom>
        </p:spPr>
      </p:pic>
      <p:sp>
        <p:nvSpPr>
          <p:cNvPr id="120" name="CustomShape 2"/>
          <p:cNvSpPr/>
          <p:nvPr/>
        </p:nvSpPr>
        <p:spPr>
          <a:xfrm>
            <a:off x="457315" y="1361531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>
              <a:spcBef>
                <a:spcPts val="1057"/>
              </a:spcBef>
            </a:pPr>
            <a:endParaRPr lang="en-US" sz="1633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42247-C4FE-8692-13A0-08E42A50C9F6}"/>
              </a:ext>
            </a:extLst>
          </p:cNvPr>
          <p:cNvSpPr txBox="1"/>
          <p:nvPr/>
        </p:nvSpPr>
        <p:spPr>
          <a:xfrm>
            <a:off x="1476084" y="1451766"/>
            <a:ext cx="189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 Coefficient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D5C64-DEA6-C69B-5D73-5C7FD967419C}"/>
              </a:ext>
            </a:extLst>
          </p:cNvPr>
          <p:cNvSpPr txBox="1"/>
          <p:nvPr/>
        </p:nvSpPr>
        <p:spPr>
          <a:xfrm>
            <a:off x="5165427" y="1522846"/>
            <a:ext cx="311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Pitching Moment Coefficient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F0E4EF6-92CF-9247-B768-5BF4B02675D3}"/>
              </a:ext>
            </a:extLst>
          </p:cNvPr>
          <p:cNvSpPr txBox="1">
            <a:spLocks noChangeArrowheads="1"/>
          </p:cNvSpPr>
          <p:nvPr/>
        </p:nvSpPr>
        <p:spPr>
          <a:xfrm>
            <a:off x="262638" y="758952"/>
            <a:ext cx="8686800" cy="7315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3500" dirty="0">
                <a:latin typeface="Helvetica" pitchFamily="2" charset="0"/>
                <a:cs typeface="Arial" panose="020B0604020202020204" pitchFamily="34" charset="0"/>
              </a:rPr>
              <a:t>Case 3 : Reynolds Number Effects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4DDA71-7CC3-E468-0BAF-B335CDD7A4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7" t="94881" r="44019" b="452"/>
          <a:stretch/>
        </p:blipFill>
        <p:spPr>
          <a:xfrm>
            <a:off x="2336556" y="5021768"/>
            <a:ext cx="567559" cy="165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33CE81-F20C-E699-B3DC-FAF728EF5E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7" t="94881" r="44019" b="452"/>
          <a:stretch/>
        </p:blipFill>
        <p:spPr>
          <a:xfrm>
            <a:off x="6674738" y="5021768"/>
            <a:ext cx="567559" cy="1658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53FCC6-D750-365E-81AC-F0799D49E09E}"/>
              </a:ext>
            </a:extLst>
          </p:cNvPr>
          <p:cNvSpPr/>
          <p:nvPr/>
        </p:nvSpPr>
        <p:spPr>
          <a:xfrm>
            <a:off x="860917" y="5308193"/>
            <a:ext cx="5287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N.B.</a:t>
            </a:r>
            <a:b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5millionLoQ CFD Q=1325  / NTF Run 44 Q=1388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20millionLoQ CFD Q=1338 / NTF Run 250 Q=1313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20millionHiQ CFD Q=2031 / NTF Run 159 Q=1988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30millionHiQ CFD Q=2007 / NTF Run 146 Q=1989</a:t>
            </a:r>
            <a:endParaRPr lang="en-US" sz="1400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346260-7EFE-8C5D-61B5-9F8F26936AC9}"/>
              </a:ext>
            </a:extLst>
          </p:cNvPr>
          <p:cNvSpPr/>
          <p:nvPr/>
        </p:nvSpPr>
        <p:spPr>
          <a:xfrm>
            <a:off x="5433848" y="5538509"/>
            <a:ext cx="30364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8979" algn="ctr">
              <a:buClr>
                <a:srgbClr val="000000"/>
              </a:buClr>
              <a:buSzPct val="70000"/>
            </a:pPr>
            <a:r>
              <a:rPr lang="en-US" b="1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Alphas are approximate and no sting correction applied to NTF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515D-57E3-686C-659A-AEEBCA6476CB}"/>
              </a:ext>
            </a:extLst>
          </p:cNvPr>
          <p:cNvSpPr/>
          <p:nvPr/>
        </p:nvSpPr>
        <p:spPr>
          <a:xfrm>
            <a:off x="5176409" y="5773468"/>
            <a:ext cx="35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41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C154AC-4440-EF4C-B118-BCE70C890F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7139" y="2015168"/>
            <a:ext cx="5404923" cy="3175392"/>
          </a:xfrm>
          <a:prstGeom prst="rect">
            <a:avLst/>
          </a:prstGeom>
        </p:spPr>
      </p:pic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Misc. Observations 1</a:t>
            </a:r>
            <a:br>
              <a:rPr lang="en-US" sz="3500" dirty="0">
                <a:latin typeface="Helvetica" pitchFamily="2" charset="0"/>
              </a:rPr>
            </a:br>
            <a:r>
              <a:rPr lang="en-US" sz="2800" b="0" dirty="0">
                <a:latin typeface="Helvetica" pitchFamily="2" charset="0"/>
              </a:rPr>
              <a:t> #1: TE (Shock) &amp; SOB/Wing Separations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33</a:t>
            </a:fld>
            <a:endParaRPr lang="en-US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6CD933B-4A7C-6C40-A686-DF6F2C3D6BC6}"/>
              </a:ext>
            </a:extLst>
          </p:cNvPr>
          <p:cNvSpPr/>
          <p:nvPr/>
        </p:nvSpPr>
        <p:spPr>
          <a:xfrm>
            <a:off x="3663658" y="2496091"/>
            <a:ext cx="3086927" cy="14459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SOB separation in terms of vortex eye on </a:t>
            </a:r>
            <a:r>
              <a:rPr lang="en-US" sz="1996" b="1" dirty="0">
                <a:latin typeface="Arial"/>
              </a:rPr>
              <a:t>body</a:t>
            </a:r>
            <a:r>
              <a:rPr lang="en-US" sz="1996" dirty="0">
                <a:latin typeface="Arial"/>
              </a:rPr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55DBE-84B6-2B4E-A31C-6BB864FFFB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151" y="2580318"/>
            <a:ext cx="5989615" cy="3518899"/>
          </a:xfrm>
          <a:prstGeom prst="rect">
            <a:avLst/>
          </a:prstGeom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7AA3D823-A383-D744-B7EF-E39284A36C45}"/>
              </a:ext>
            </a:extLst>
          </p:cNvPr>
          <p:cNvSpPr/>
          <p:nvPr/>
        </p:nvSpPr>
        <p:spPr>
          <a:xfrm>
            <a:off x="637358" y="4606103"/>
            <a:ext cx="3575455" cy="149311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buSzPct val="100000"/>
            </a:pPr>
            <a:r>
              <a:rPr lang="en-US" sz="1996" dirty="0">
                <a:solidFill>
                  <a:schemeClr val="tx2"/>
                </a:solidFill>
                <a:latin typeface="Arial"/>
              </a:rPr>
              <a:t>… and </a:t>
            </a:r>
            <a:r>
              <a:rPr lang="en-US" sz="1996" b="1" dirty="0">
                <a:solidFill>
                  <a:schemeClr val="tx2"/>
                </a:solidFill>
                <a:latin typeface="Arial"/>
              </a:rPr>
              <a:t>shock-induced separation location</a:t>
            </a:r>
            <a:r>
              <a:rPr lang="en-US" sz="1996" dirty="0">
                <a:solidFill>
                  <a:schemeClr val="tx2"/>
                </a:solidFill>
                <a:latin typeface="Arial"/>
              </a:rPr>
              <a:t>: </a:t>
            </a:r>
            <a:br>
              <a:rPr lang="en-US" sz="1996" dirty="0">
                <a:solidFill>
                  <a:schemeClr val="tx2"/>
                </a:solidFill>
                <a:latin typeface="Arial"/>
              </a:rPr>
            </a:br>
            <a:r>
              <a:rPr lang="en-US" sz="1996" dirty="0">
                <a:solidFill>
                  <a:schemeClr val="tx2"/>
                </a:solidFill>
                <a:latin typeface="Arial"/>
              </a:rPr>
              <a:t>Both unambiguous for all cases</a:t>
            </a:r>
          </a:p>
          <a:p>
            <a:pPr>
              <a:lnSpc>
                <a:spcPct val="150000"/>
              </a:lnSpc>
              <a:buSzPct val="100000"/>
            </a:pPr>
            <a:endParaRPr lang="en-US" sz="1996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0F31903C-9442-0F45-BABA-5297781DB537}"/>
              </a:ext>
            </a:extLst>
          </p:cNvPr>
          <p:cNvSpPr/>
          <p:nvPr/>
        </p:nvSpPr>
        <p:spPr>
          <a:xfrm>
            <a:off x="1755234" y="5797373"/>
            <a:ext cx="3816849" cy="10606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buSzPct val="100000"/>
            </a:pPr>
            <a:endParaRPr lang="en-US" sz="1996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2A3E6B-5515-3941-8D17-0D29937F10C1}"/>
              </a:ext>
            </a:extLst>
          </p:cNvPr>
          <p:cNvSpPr/>
          <p:nvPr/>
        </p:nvSpPr>
        <p:spPr>
          <a:xfrm>
            <a:off x="538224" y="6057234"/>
            <a:ext cx="6192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/>
              </a:rPr>
              <a:t>In most cases wing separation is more complicated…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5A7CE0-B907-9044-95E5-4C0291CC90DE}"/>
              </a:ext>
            </a:extLst>
          </p:cNvPr>
          <p:cNvSpPr/>
          <p:nvPr/>
        </p:nvSpPr>
        <p:spPr>
          <a:xfrm>
            <a:off x="5564995" y="3264548"/>
            <a:ext cx="898771" cy="472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14EBC7-DF49-B844-8EB7-2298136AF3D2}"/>
              </a:ext>
            </a:extLst>
          </p:cNvPr>
          <p:cNvSpPr/>
          <p:nvPr/>
        </p:nvSpPr>
        <p:spPr>
          <a:xfrm>
            <a:off x="3314042" y="4330010"/>
            <a:ext cx="898771" cy="472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410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Which Vortex Eye Do We Want?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BF017-004D-4641-8C7A-9CBC5B011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063" y="1723720"/>
            <a:ext cx="4314861" cy="4000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10DE54-8588-2A40-9AE9-66B37AEEA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7" y="1723720"/>
            <a:ext cx="4314861" cy="4000805"/>
          </a:xfrm>
          <a:prstGeom prst="rect">
            <a:avLst/>
          </a:prstGeom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6ABD51A4-9636-5C45-93ED-4D450238BF51}"/>
              </a:ext>
            </a:extLst>
          </p:cNvPr>
          <p:cNvSpPr/>
          <p:nvPr/>
        </p:nvSpPr>
        <p:spPr>
          <a:xfrm>
            <a:off x="713910" y="5763659"/>
            <a:ext cx="3282593" cy="6646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l-G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l-GR" sz="2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isosurface</a:t>
            </a:r>
            <a:endParaRPr lang="en-US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A49897BA-C45B-2A48-A52E-FB7C8D7AA9DE}"/>
              </a:ext>
            </a:extLst>
          </p:cNvPr>
          <p:cNvSpPr/>
          <p:nvPr/>
        </p:nvSpPr>
        <p:spPr>
          <a:xfrm>
            <a:off x="5155196" y="5763659"/>
            <a:ext cx="3282593" cy="6646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Q-criterion </a:t>
            </a:r>
            <a:r>
              <a:rPr lang="en-US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isosurface</a:t>
            </a:r>
            <a:endParaRPr lang="en-US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96631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35</a:t>
            </a:fld>
            <a:endParaRPr lang="en-US"/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6ABD51A4-9636-5C45-93ED-4D450238BF51}"/>
              </a:ext>
            </a:extLst>
          </p:cNvPr>
          <p:cNvSpPr/>
          <p:nvPr/>
        </p:nvSpPr>
        <p:spPr>
          <a:xfrm>
            <a:off x="675214" y="3076206"/>
            <a:ext cx="2321814" cy="510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l-GR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l-GR" sz="2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/Q-criterion 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isosurfaces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2" name="L2_Qcrit_case6" descr="L2_Qcrit_case6">
            <a:hlinkClick r:id="" action="ppaction://media"/>
            <a:extLst>
              <a:ext uri="{FF2B5EF4-FFF2-40B4-BE49-F238E27FC236}">
                <a16:creationId xmlns:a16="http://schemas.microsoft.com/office/drawing/2014/main" id="{212FF34C-7973-5F45-B55A-9DBB6D6C4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5959" y="1385620"/>
            <a:ext cx="5368849" cy="497073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2B4C258-6BAC-A54E-BF51-720AFDC0F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Which Vortex Eye Do We Want?</a:t>
            </a:r>
          </a:p>
        </p:txBody>
      </p:sp>
    </p:spTree>
    <p:extLst>
      <p:ext uri="{BB962C8B-B14F-4D97-AF65-F5344CB8AC3E}">
        <p14:creationId xmlns:p14="http://schemas.microsoft.com/office/powerpoint/2010/main" val="1325706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36</a:t>
            </a:fld>
            <a:endParaRPr lang="en-US"/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6ABD51A4-9636-5C45-93ED-4D450238BF51}"/>
              </a:ext>
            </a:extLst>
          </p:cNvPr>
          <p:cNvSpPr/>
          <p:nvPr/>
        </p:nvSpPr>
        <p:spPr>
          <a:xfrm>
            <a:off x="2068434" y="5877144"/>
            <a:ext cx="5007132" cy="4792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and volume streamlines</a:t>
            </a:r>
          </a:p>
        </p:txBody>
      </p:sp>
      <p:pic>
        <p:nvPicPr>
          <p:cNvPr id="4" name="vortex_eyes" descr="vortex_eyes">
            <a:hlinkClick r:id="" action="ppaction://media"/>
            <a:extLst>
              <a:ext uri="{FF2B5EF4-FFF2-40B4-BE49-F238E27FC236}">
                <a16:creationId xmlns:a16="http://schemas.microsoft.com/office/drawing/2014/main" id="{29E7009A-CDB5-6E44-9801-AAA451AB5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622" y="1422441"/>
            <a:ext cx="7533497" cy="445470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2076374-862F-A445-898F-E6987B9937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Which Vortex Eye Do We Want?</a:t>
            </a:r>
          </a:p>
        </p:txBody>
      </p:sp>
    </p:spTree>
    <p:extLst>
      <p:ext uri="{BB962C8B-B14F-4D97-AF65-F5344CB8AC3E}">
        <p14:creationId xmlns:p14="http://schemas.microsoft.com/office/powerpoint/2010/main" val="425569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C46C03-FDAB-F247-9277-19005199F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007" y="2548758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SOB Separation </a:t>
            </a:r>
            <a:br>
              <a:rPr lang="en-US" sz="3500" dirty="0">
                <a:latin typeface="Helvetica" pitchFamily="2" charset="0"/>
              </a:rPr>
            </a:br>
            <a:endParaRPr lang="en-US" sz="35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50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SOB Separation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38</a:t>
            </a:fld>
            <a:endParaRPr lang="en-US"/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80206FCB-A2CA-9E48-B14B-1E09E12E6309}"/>
              </a:ext>
            </a:extLst>
          </p:cNvPr>
          <p:cNvSpPr/>
          <p:nvPr/>
        </p:nvSpPr>
        <p:spPr>
          <a:xfrm>
            <a:off x="82296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SOB separation: Tiny mesh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EDE87-8A1D-044C-B83E-42604AC0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2103120"/>
            <a:ext cx="6604000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753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BF368-1284-0B40-B4F7-2C7C1376F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2103120"/>
            <a:ext cx="6604000" cy="3879850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99206E00-E45A-9246-AB30-3CBF5C5576A0}"/>
              </a:ext>
            </a:extLst>
          </p:cNvPr>
          <p:cNvSpPr/>
          <p:nvPr/>
        </p:nvSpPr>
        <p:spPr>
          <a:xfrm>
            <a:off x="82296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SOB separation: Coarse mesh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97C813E-9106-E64F-9E83-67D3DA041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SOB Separation</a:t>
            </a:r>
          </a:p>
        </p:txBody>
      </p:sp>
    </p:spTree>
    <p:extLst>
      <p:ext uri="{BB962C8B-B14F-4D97-AF65-F5344CB8AC3E}">
        <p14:creationId xmlns:p14="http://schemas.microsoft.com/office/powerpoint/2010/main" val="6317429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9C8F46-5597-1C4D-BF32-40CB4B4D46EE}"/>
              </a:ext>
            </a:extLst>
          </p:cNvPr>
          <p:cNvSpPr/>
          <p:nvPr/>
        </p:nvSpPr>
        <p:spPr>
          <a:xfrm>
            <a:off x="466344" y="1645920"/>
            <a:ext cx="857707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Simulations performed – one with each grid from the JAXA hybrid mesh family: </a:t>
            </a:r>
            <a:b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tiny, coarse, medium, fine, extra fine and ultra fine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CFD++’s C</a:t>
            </a:r>
            <a:r>
              <a:rPr lang="en-US" sz="3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-driver</a:t>
            </a: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used to automatically adjust the angle-of-attack to achieve desired C</a:t>
            </a:r>
            <a:r>
              <a:rPr lang="en-US" sz="3200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0.58 (± 0.0001)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8737FE1-F180-D14F-89E4-67A61867776F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73152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1a: Grid Convergence Study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83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D5BE-B631-A44D-AA70-D41BE2C1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2103120"/>
            <a:ext cx="6604000" cy="3879850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5C9D6C92-BC6F-DD4C-A3F1-AB63047C9A4A}"/>
              </a:ext>
            </a:extLst>
          </p:cNvPr>
          <p:cNvSpPr/>
          <p:nvPr/>
        </p:nvSpPr>
        <p:spPr>
          <a:xfrm>
            <a:off x="82296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SOB separation: Medium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4F0B65E-DAEE-8E4F-9832-DCF2D7DC6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SOB Separation</a:t>
            </a:r>
          </a:p>
        </p:txBody>
      </p:sp>
    </p:spTree>
    <p:extLst>
      <p:ext uri="{BB962C8B-B14F-4D97-AF65-F5344CB8AC3E}">
        <p14:creationId xmlns:p14="http://schemas.microsoft.com/office/powerpoint/2010/main" val="282856634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6FCF5-2D55-F54B-B2DB-794B816A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2103120"/>
            <a:ext cx="6604000" cy="3879850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F10FFFD8-0782-6144-9FD5-F4A7CC33E42C}"/>
              </a:ext>
            </a:extLst>
          </p:cNvPr>
          <p:cNvSpPr/>
          <p:nvPr/>
        </p:nvSpPr>
        <p:spPr>
          <a:xfrm>
            <a:off x="82296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SOB separation: Fine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F08E3AC-DCCD-6740-8AB3-9723537555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SOB Separation</a:t>
            </a:r>
          </a:p>
        </p:txBody>
      </p:sp>
    </p:spTree>
    <p:extLst>
      <p:ext uri="{BB962C8B-B14F-4D97-AF65-F5344CB8AC3E}">
        <p14:creationId xmlns:p14="http://schemas.microsoft.com/office/powerpoint/2010/main" val="304429550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EE743-778E-8143-AA7F-AEC99A3F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2103120"/>
            <a:ext cx="6604000" cy="3879850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2225D553-0083-284D-A9B8-34D4BC4C8D82}"/>
              </a:ext>
            </a:extLst>
          </p:cNvPr>
          <p:cNvSpPr/>
          <p:nvPr/>
        </p:nvSpPr>
        <p:spPr>
          <a:xfrm>
            <a:off x="82296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SOB separation: Extra Fine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0F2F910-DCFF-8742-AB69-6BAA0E7FA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SOB Separation</a:t>
            </a:r>
          </a:p>
        </p:txBody>
      </p:sp>
    </p:spTree>
    <p:extLst>
      <p:ext uri="{BB962C8B-B14F-4D97-AF65-F5344CB8AC3E}">
        <p14:creationId xmlns:p14="http://schemas.microsoft.com/office/powerpoint/2010/main" val="427699112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212FD-B17C-994F-A747-9645A2D3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2103120"/>
            <a:ext cx="6604000" cy="3879850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EA7034E9-CC64-7B4E-A188-5AC4B2ED6B92}"/>
              </a:ext>
            </a:extLst>
          </p:cNvPr>
          <p:cNvSpPr/>
          <p:nvPr/>
        </p:nvSpPr>
        <p:spPr>
          <a:xfrm>
            <a:off x="82296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SOB separation: Ultra Fine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CBD8C9C-73D9-714F-860F-199F6485EB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SOB Separation</a:t>
            </a:r>
          </a:p>
        </p:txBody>
      </p:sp>
    </p:spTree>
    <p:extLst>
      <p:ext uri="{BB962C8B-B14F-4D97-AF65-F5344CB8AC3E}">
        <p14:creationId xmlns:p14="http://schemas.microsoft.com/office/powerpoint/2010/main" val="210597291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C46C03-FDAB-F247-9277-19005199F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007" y="2548758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Wing Separation </a:t>
            </a:r>
            <a:br>
              <a:rPr lang="en-US" sz="3500" dirty="0">
                <a:latin typeface="Helvetica" pitchFamily="2" charset="0"/>
              </a:rPr>
            </a:br>
            <a:endParaRPr lang="en-US" sz="35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0297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24FA6-5A7F-ED42-9FEA-87F43974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868" y="1934592"/>
            <a:ext cx="5162646" cy="4786883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ED2FA6A8-5F37-AF4B-9AE0-5E74B00E7645}"/>
              </a:ext>
            </a:extLst>
          </p:cNvPr>
          <p:cNvSpPr/>
          <p:nvPr/>
        </p:nvSpPr>
        <p:spPr>
          <a:xfrm>
            <a:off x="319690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Tiny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D469EFD-B39A-6046-9DD9-BAC55AC6D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</p:spTree>
    <p:extLst>
      <p:ext uri="{BB962C8B-B14F-4D97-AF65-F5344CB8AC3E}">
        <p14:creationId xmlns:p14="http://schemas.microsoft.com/office/powerpoint/2010/main" val="377621262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74369-B041-3E49-88CB-C431E1BB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A45CBA11-F437-3E49-97AF-8A429211B558}"/>
              </a:ext>
            </a:extLst>
          </p:cNvPr>
          <p:cNvSpPr/>
          <p:nvPr/>
        </p:nvSpPr>
        <p:spPr>
          <a:xfrm>
            <a:off x="320040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Coarse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86E243A-E07F-524D-8078-498F0B73C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</p:spTree>
    <p:extLst>
      <p:ext uri="{BB962C8B-B14F-4D97-AF65-F5344CB8AC3E}">
        <p14:creationId xmlns:p14="http://schemas.microsoft.com/office/powerpoint/2010/main" val="200219062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08955-F94D-7B40-B299-047B82AF3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4DB5C9F3-F5DA-A84F-9FD4-59A1DF9EEDC7}"/>
              </a:ext>
            </a:extLst>
          </p:cNvPr>
          <p:cNvSpPr/>
          <p:nvPr/>
        </p:nvSpPr>
        <p:spPr>
          <a:xfrm>
            <a:off x="320040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Medium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CCFC95E-7E76-6E44-AAA7-586DF7A8BE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</p:spTree>
    <p:extLst>
      <p:ext uri="{BB962C8B-B14F-4D97-AF65-F5344CB8AC3E}">
        <p14:creationId xmlns:p14="http://schemas.microsoft.com/office/powerpoint/2010/main" val="168007504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E44AB-9B80-9A4D-8223-111FC238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F9D0798D-2ACC-D04B-A4FE-2EC495C6DF1B}"/>
              </a:ext>
            </a:extLst>
          </p:cNvPr>
          <p:cNvSpPr/>
          <p:nvPr/>
        </p:nvSpPr>
        <p:spPr>
          <a:xfrm>
            <a:off x="320040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Fine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B9C601B-6273-AB49-BB68-BB00198B5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</p:spTree>
    <p:extLst>
      <p:ext uri="{BB962C8B-B14F-4D97-AF65-F5344CB8AC3E}">
        <p14:creationId xmlns:p14="http://schemas.microsoft.com/office/powerpoint/2010/main" val="126278829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1EAB5-4313-924E-8FF0-1A520DA8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17168D09-71C0-DB4E-88BB-48B48F32F7FD}"/>
              </a:ext>
            </a:extLst>
          </p:cNvPr>
          <p:cNvSpPr/>
          <p:nvPr/>
        </p:nvSpPr>
        <p:spPr>
          <a:xfrm>
            <a:off x="320040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Extra Fine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D35338-A298-9F4F-85D2-8E9BDB6F8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</p:spTree>
    <p:extLst>
      <p:ext uri="{BB962C8B-B14F-4D97-AF65-F5344CB8AC3E}">
        <p14:creationId xmlns:p14="http://schemas.microsoft.com/office/powerpoint/2010/main" val="278225046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466344" y="1380744"/>
            <a:ext cx="3266290" cy="190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98979">
              <a:spcBef>
                <a:spcPts val="1057"/>
              </a:spcBef>
              <a:buClr>
                <a:srgbClr val="000000"/>
              </a:buClr>
              <a:buSzPct val="80000"/>
            </a:pPr>
            <a:r>
              <a:rPr lang="en-US" sz="2600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JAXA hybrid mesh family with </a:t>
            </a:r>
            <a:r>
              <a:rPr lang="en-US" sz="2600" spc="-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tetrahedrals</a:t>
            </a:r>
            <a:r>
              <a:rPr lang="en-US" sz="2600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pyramids, prisms, and </a:t>
            </a:r>
            <a:r>
              <a:rPr lang="en-US" sz="2600" spc="-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hexahedrals</a:t>
            </a:r>
            <a:endParaRPr lang="en-US" sz="2600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68443"/>
              </p:ext>
            </p:extLst>
          </p:nvPr>
        </p:nvGraphicFramePr>
        <p:xfrm>
          <a:off x="588874" y="3573713"/>
          <a:ext cx="2989596" cy="279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881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Grid Level</a:t>
                      </a:r>
                    </a:p>
                  </a:txBody>
                  <a:tcPr marL="82970" marR="82970" marT="41485" marB="4148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Cells</a:t>
                      </a:r>
                    </a:p>
                  </a:txBody>
                  <a:tcPr marL="82970" marR="82970" marT="41485" marB="41485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l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16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Tiny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25,294,690 </a:t>
                      </a:r>
                      <a:endParaRPr lang="en-US" sz="1600" b="0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l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Coarse</a:t>
                      </a:r>
                    </a:p>
                  </a:txBody>
                  <a:tcPr marL="82970" marR="82970" marT="41485" marB="41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76,058,884</a:t>
                      </a:r>
                      <a:endParaRPr lang="en-US" sz="1600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l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16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164,065,758</a:t>
                      </a:r>
                      <a:endParaRPr lang="en-US" sz="1600" b="0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l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1600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295,240,476</a:t>
                      </a:r>
                      <a:endParaRPr lang="en-US" sz="1600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795">
                <a:tc>
                  <a:txBody>
                    <a:bodyPr/>
                    <a:lstStyle/>
                    <a:p>
                      <a:pPr marL="109080" lvl="0" indent="0" algn="l">
                        <a:spcBef>
                          <a:spcPts val="116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1600" b="0" strike="noStrike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fine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476,358,610</a:t>
                      </a:r>
                      <a:endParaRPr lang="en-US" sz="1600" b="0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spc="-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 fine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739,171,907</a:t>
                      </a:r>
                      <a:endParaRPr lang="en-US" sz="1600" b="0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66D47E1-3710-6C48-B48F-C4CA901A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62" y="1446684"/>
            <a:ext cx="4938986" cy="2391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6F8ED-7D0F-3847-8EFF-5D2CE7296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62" y="3974123"/>
            <a:ext cx="4938985" cy="23911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B1D9E9-BA1D-D64C-BA03-A0E7908F94CC}"/>
              </a:ext>
            </a:extLst>
          </p:cNvPr>
          <p:cNvCxnSpPr>
            <a:cxnSpLocks/>
          </p:cNvCxnSpPr>
          <p:nvPr/>
        </p:nvCxnSpPr>
        <p:spPr>
          <a:xfrm flipV="1">
            <a:off x="3244362" y="3773918"/>
            <a:ext cx="863937" cy="32109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70AEFD-2F6C-2147-A5C2-18427FFEEBE8}"/>
              </a:ext>
            </a:extLst>
          </p:cNvPr>
          <p:cNvCxnSpPr>
            <a:cxnSpLocks/>
          </p:cNvCxnSpPr>
          <p:nvPr/>
        </p:nvCxnSpPr>
        <p:spPr>
          <a:xfrm>
            <a:off x="3244362" y="6190745"/>
            <a:ext cx="863937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2">
            <a:extLst>
              <a:ext uri="{FF2B5EF4-FFF2-40B4-BE49-F238E27FC236}">
                <a16:creationId xmlns:a16="http://schemas.microsoft.com/office/drawing/2014/main" id="{1D1B45BB-EE65-724E-A025-A3D199C914FE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731520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Grids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5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D6A5F-A50B-C846-9B7E-766E2A06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A70F4817-AD5E-2041-853B-1CEBC44387DD}"/>
              </a:ext>
            </a:extLst>
          </p:cNvPr>
          <p:cNvSpPr/>
          <p:nvPr/>
        </p:nvSpPr>
        <p:spPr>
          <a:xfrm>
            <a:off x="320040" y="3572656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Ultra Fine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45BCB59-CA86-2F4F-AF16-42A90ED7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</p:spTree>
    <p:extLst>
      <p:ext uri="{BB962C8B-B14F-4D97-AF65-F5344CB8AC3E}">
        <p14:creationId xmlns:p14="http://schemas.microsoft.com/office/powerpoint/2010/main" val="151684656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51</a:t>
            </a:fld>
            <a:endParaRPr lang="en-US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A70F4817-AD5E-2041-853B-1CEBC44387DD}"/>
              </a:ext>
            </a:extLst>
          </p:cNvPr>
          <p:cNvSpPr/>
          <p:nvPr/>
        </p:nvSpPr>
        <p:spPr>
          <a:xfrm>
            <a:off x="0" y="3167868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Tiny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45BCB59-CA86-2F4F-AF16-42A90ED7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Mesh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22C41-2417-007A-A291-2E97629B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71600"/>
            <a:ext cx="5299256" cy="533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526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52</a:t>
            </a:fld>
            <a:endParaRPr lang="en-US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A70F4817-AD5E-2041-853B-1CEBC44387DD}"/>
              </a:ext>
            </a:extLst>
          </p:cNvPr>
          <p:cNvSpPr/>
          <p:nvPr/>
        </p:nvSpPr>
        <p:spPr>
          <a:xfrm>
            <a:off x="0" y="3167868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Coarse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45BCB59-CA86-2F4F-AF16-42A90ED7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Mesh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846D6-AC90-B861-25A2-AD372E8B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71600"/>
            <a:ext cx="5297424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2384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53</a:t>
            </a:fld>
            <a:endParaRPr lang="en-US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A70F4817-AD5E-2041-853B-1CEBC44387DD}"/>
              </a:ext>
            </a:extLst>
          </p:cNvPr>
          <p:cNvSpPr/>
          <p:nvPr/>
        </p:nvSpPr>
        <p:spPr>
          <a:xfrm>
            <a:off x="0" y="3167868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Medium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45BCB59-CA86-2F4F-AF16-42A90ED7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Mesh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95D19-E542-7060-8349-0074934F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71600"/>
            <a:ext cx="5297424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8097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54</a:t>
            </a:fld>
            <a:endParaRPr lang="en-US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A70F4817-AD5E-2041-853B-1CEBC44387DD}"/>
              </a:ext>
            </a:extLst>
          </p:cNvPr>
          <p:cNvSpPr/>
          <p:nvPr/>
        </p:nvSpPr>
        <p:spPr>
          <a:xfrm>
            <a:off x="0" y="3167868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Fine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45BCB59-CA86-2F4F-AF16-42A90ED7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Mesh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6CF5-1EDE-A970-A4FB-33993A23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71600"/>
            <a:ext cx="5297424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168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55</a:t>
            </a:fld>
            <a:endParaRPr lang="en-US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A70F4817-AD5E-2041-853B-1CEBC44387DD}"/>
              </a:ext>
            </a:extLst>
          </p:cNvPr>
          <p:cNvSpPr/>
          <p:nvPr/>
        </p:nvSpPr>
        <p:spPr>
          <a:xfrm>
            <a:off x="0" y="3167868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 err="1">
                <a:latin typeface="Arial"/>
              </a:rPr>
              <a:t>ExtraFine</a:t>
            </a:r>
            <a:r>
              <a:rPr lang="en-US" sz="1996" dirty="0">
                <a:latin typeface="Arial"/>
              </a:rPr>
              <a:t>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45BCB59-CA86-2F4F-AF16-42A90ED7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Mesh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72300-91D2-E652-2388-D129D5C4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71600"/>
            <a:ext cx="5297424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886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56</a:t>
            </a:fld>
            <a:endParaRPr lang="en-US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A70F4817-AD5E-2041-853B-1CEBC44387DD}"/>
              </a:ext>
            </a:extLst>
          </p:cNvPr>
          <p:cNvSpPr/>
          <p:nvPr/>
        </p:nvSpPr>
        <p:spPr>
          <a:xfrm>
            <a:off x="0" y="3167868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 err="1">
                <a:latin typeface="Arial"/>
              </a:rPr>
              <a:t>UltraFine</a:t>
            </a:r>
            <a:r>
              <a:rPr lang="en-US" sz="1996" dirty="0">
                <a:latin typeface="Arial"/>
              </a:rPr>
              <a:t> mesh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45BCB59-CA86-2F4F-AF16-42A90ED7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Mesh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6EB2C-4646-5FC9-C963-496ED4CD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71600"/>
            <a:ext cx="5297424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1716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57</a:t>
            </a:fld>
            <a:endParaRPr lang="en-US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A70F4817-AD5E-2041-853B-1CEBC44387DD}"/>
              </a:ext>
            </a:extLst>
          </p:cNvPr>
          <p:cNvSpPr/>
          <p:nvPr/>
        </p:nvSpPr>
        <p:spPr>
          <a:xfrm>
            <a:off x="0" y="3167868"/>
            <a:ext cx="2023201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 err="1">
                <a:latin typeface="Arial"/>
              </a:rPr>
              <a:t>UltraFine</a:t>
            </a:r>
            <a:r>
              <a:rPr lang="en-US" sz="1996" dirty="0">
                <a:latin typeface="Arial"/>
              </a:rPr>
              <a:t> mesh + surface </a:t>
            </a:r>
            <a:r>
              <a:rPr lang="en-US" sz="1996" dirty="0" err="1">
                <a:latin typeface="Arial"/>
              </a:rPr>
              <a:t>srteamlines</a:t>
            </a:r>
            <a:endParaRPr lang="en-US" sz="1996" dirty="0">
              <a:latin typeface="Arial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45BCB59-CA86-2F4F-AF16-42A90ED7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1a : Juncture-Region Mesh</a:t>
            </a:r>
            <a:endParaRPr lang="en-US" sz="3500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C0D8B-423B-A1A1-5F68-43B835D6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71600"/>
            <a:ext cx="5297424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440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58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C46C03-FDAB-F247-9277-19005199F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007" y="2548758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2a : Juncture-Region Wing Separation </a:t>
            </a:r>
            <a:br>
              <a:rPr lang="en-US" sz="3500" dirty="0">
                <a:latin typeface="Helvetica" pitchFamily="2" charset="0"/>
              </a:rPr>
            </a:br>
            <a:endParaRPr lang="en-US" sz="35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87968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D2E83-539E-F34C-A030-BD4C0BD6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83A88ED-0C82-A441-89BF-500B56837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73152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2a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77417D61-5597-AB43-B403-6CDCF8FB033A}"/>
              </a:ext>
            </a:extLst>
          </p:cNvPr>
          <p:cNvSpPr/>
          <p:nvPr/>
        </p:nvSpPr>
        <p:spPr>
          <a:xfrm>
            <a:off x="228600" y="3572656"/>
            <a:ext cx="2185416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C</a:t>
            </a:r>
            <a:r>
              <a:rPr lang="en-US" sz="1996" baseline="-25000" dirty="0">
                <a:latin typeface="Arial"/>
              </a:rPr>
              <a:t>L</a:t>
            </a:r>
            <a:r>
              <a:rPr lang="en-US" sz="1996" dirty="0">
                <a:latin typeface="Arial"/>
              </a:rPr>
              <a:t>=0.50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2.50˚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34918111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72" y="1732707"/>
            <a:ext cx="2979969" cy="2979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03" y="1732707"/>
            <a:ext cx="2979969" cy="2979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2707"/>
            <a:ext cx="2979969" cy="2979969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1043314" y="4620818"/>
            <a:ext cx="1470338" cy="38475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931424" y="4620818"/>
            <a:ext cx="1470338" cy="38475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6878349" y="4620818"/>
            <a:ext cx="1470338" cy="38475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 Fine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7C9C5ED-1B85-594A-AB73-BCB871503927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Sample Residual Convergence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848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B010A-ADE2-F84F-978C-A8476BCF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53FBE6DC-0C9B-914B-B69E-62D8640D1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2a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1AB6FD94-2029-B741-B084-CB8473909E95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=2.75˚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2.75˚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283701668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4187E-66BC-4844-BC26-C7A2215E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9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52C95D6-9C6B-204E-97A6-562EC8111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2a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DD250A04-C7F6-964A-B6FC-3946BB5369D8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=3.00˚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3.00˚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248372429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7BCA0-025D-9448-AA76-F3DC2265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DA82D39-20BE-884A-8816-1D2D739D6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2a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59927F0F-3A78-5843-9336-31E79ACD5114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=3.25˚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3.25˚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10226023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EBA55-CEEA-3241-BF1E-A573D0DB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9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83E9108-C23F-B14A-BFF8-82830D61D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2a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C2BE3853-3245-534B-8F1F-7E8542EF16C9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=3.50˚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3.50˚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248662275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1FA23-CDFA-8D45-BA91-8559FC59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C16B2EE-659C-254B-9C2D-ED61252B8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2a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91EB91DC-184D-0746-BDEF-4F042003E322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=3.75˚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3.75˚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224027411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F84D8-D5AE-0141-86AB-91E72097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599579C-1E63-4843-972E-EF1E0AD40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2a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CD38E83D-7F30-0B47-A6FD-A25AEF8F87F2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=4.00˚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4.00˚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106291158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ADC4-0C90-D042-B392-FD94F3B7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95DBDD1-BCF4-D747-8AE9-70EC71242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2a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24118025-B584-D349-983A-F9E62D6AF2A7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=4.25˚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4.25˚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365398590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67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C46C03-FDAB-F247-9277-19005199F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007" y="2548758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3 : Juncture-Region Wing Separation </a:t>
            </a:r>
            <a:br>
              <a:rPr lang="en-US" sz="3500" dirty="0">
                <a:latin typeface="Helvetica" pitchFamily="2" charset="0"/>
              </a:rPr>
            </a:br>
            <a:endParaRPr lang="en-US" sz="35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33485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BD866-0193-834A-B2EB-F977E7FB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5BC46C03-FDAB-F247-9277-19005199F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3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78C477C7-4F98-1045-B780-D9882BDCB167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Re=5M, C</a:t>
            </a:r>
            <a:r>
              <a:rPr lang="en-US" sz="1996" baseline="-25000" dirty="0">
                <a:latin typeface="Arial"/>
              </a:rPr>
              <a:t>L</a:t>
            </a:r>
            <a:r>
              <a:rPr lang="en-US" sz="1996" dirty="0">
                <a:latin typeface="Arial"/>
              </a:rPr>
              <a:t>=0.50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2.50˚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  <a:endParaRPr lang="en-US" sz="1400" i="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073055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024DA-B526-1D48-81B3-1DF3B25D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24E69E0-C093-FC44-AAF3-0F2ACDE98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3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8A4C6248-081E-494E-A8D8-4786ACF5886B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Re=20M, C</a:t>
            </a:r>
            <a:r>
              <a:rPr lang="en-US" sz="1996" baseline="-25000" dirty="0">
                <a:latin typeface="Arial"/>
              </a:rPr>
              <a:t>L</a:t>
            </a:r>
            <a:r>
              <a:rPr lang="en-US" sz="1996" dirty="0">
                <a:latin typeface="Arial"/>
              </a:rPr>
              <a:t>=0.50*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2.50˚ LoQ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  <a:br>
              <a:rPr lang="en-US" sz="1996" dirty="0">
                <a:latin typeface="Arial"/>
              </a:rPr>
            </a:br>
            <a:br>
              <a:rPr lang="en-US" sz="1996" dirty="0">
                <a:latin typeface="Arial"/>
              </a:rPr>
            </a:br>
            <a:r>
              <a:rPr lang="en-US" sz="1400" dirty="0">
                <a:latin typeface="Arial"/>
              </a:rPr>
              <a:t>*</a:t>
            </a:r>
            <a:r>
              <a:rPr lang="en-US" sz="1400" i="1" dirty="0">
                <a:latin typeface="Arial"/>
              </a:rPr>
              <a:t>(same as Case 2a, C</a:t>
            </a:r>
            <a:r>
              <a:rPr lang="en-US" sz="1400" i="1" baseline="-25000" dirty="0">
                <a:latin typeface="Arial"/>
              </a:rPr>
              <a:t>L</a:t>
            </a:r>
            <a:r>
              <a:rPr lang="en-US" sz="1400" i="1" dirty="0">
                <a:latin typeface="Arial"/>
              </a:rPr>
              <a:t>=0.50)</a:t>
            </a:r>
          </a:p>
        </p:txBody>
      </p:sp>
    </p:spTree>
    <p:extLst>
      <p:ext uri="{BB962C8B-B14F-4D97-AF65-F5344CB8AC3E}">
        <p14:creationId xmlns:p14="http://schemas.microsoft.com/office/powerpoint/2010/main" val="164111805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r="7585"/>
          <a:stretch/>
        </p:blipFill>
        <p:spPr>
          <a:xfrm>
            <a:off x="529000" y="1661746"/>
            <a:ext cx="8085999" cy="3937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1B73631-CC30-2541-8741-17D37520E24F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</a:t>
            </a:r>
            <a:r>
              <a:rPr lang="en-US" baseline="-25000" dirty="0">
                <a:latin typeface="Helvetica" pitchFamily="2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 History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335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5F80E-82D8-AD47-918C-DF036462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8BF35E9-17FC-DD40-8715-28FAA50F02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3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BA98EA3B-579A-EB47-BE5D-24DF6F66519C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Re=20M, C</a:t>
            </a:r>
            <a:r>
              <a:rPr lang="en-US" sz="1996" baseline="-25000" dirty="0">
                <a:latin typeface="Arial"/>
              </a:rPr>
              <a:t>L</a:t>
            </a:r>
            <a:r>
              <a:rPr lang="en-US" sz="1996" dirty="0">
                <a:latin typeface="Arial"/>
              </a:rPr>
              <a:t>=0.50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2.50˚ </a:t>
            </a:r>
            <a:r>
              <a:rPr lang="en-US" sz="1996" dirty="0" err="1">
                <a:latin typeface="Arial"/>
              </a:rPr>
              <a:t>HiQ</a:t>
            </a:r>
            <a:r>
              <a:rPr lang="en-US" sz="1996" dirty="0">
                <a:latin typeface="Arial"/>
              </a:rPr>
              <a:t>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159918177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904CB-4C71-9E42-8DBC-D2EE71FA7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03F3744-AC9A-1A40-92C4-14EA5107D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3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4DE513AB-7C6A-1043-BDE5-F3556B70B210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Re=30M, C</a:t>
            </a:r>
            <a:r>
              <a:rPr lang="en-US" sz="1996" baseline="-25000" dirty="0">
                <a:latin typeface="Arial"/>
              </a:rPr>
              <a:t>L</a:t>
            </a:r>
            <a:r>
              <a:rPr lang="en-US" sz="1996" dirty="0">
                <a:latin typeface="Arial"/>
              </a:rPr>
              <a:t>=0.50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2.50˚ </a:t>
            </a:r>
            <a:r>
              <a:rPr lang="en-US" sz="1996" dirty="0" err="1">
                <a:latin typeface="Arial"/>
              </a:rPr>
              <a:t>HiQ</a:t>
            </a:r>
            <a:r>
              <a:rPr lang="en-US" sz="1996" dirty="0">
                <a:latin typeface="Arial"/>
              </a:rPr>
              <a:t> AE CRM</a:t>
            </a:r>
            <a:br>
              <a:rPr lang="en-US" sz="1996" dirty="0">
                <a:latin typeface="Arial"/>
              </a:rPr>
            </a:br>
            <a:r>
              <a:rPr lang="en-US" sz="1996" dirty="0">
                <a:latin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329819203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72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C46C03-FDAB-F247-9277-19005199F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007" y="2548758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6 : Juncture-Region Wing Separation </a:t>
            </a:r>
            <a:br>
              <a:rPr lang="en-US" sz="3500" dirty="0">
                <a:latin typeface="Helvetica" pitchFamily="2" charset="0"/>
              </a:rPr>
            </a:br>
            <a:endParaRPr lang="en-US" sz="35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3914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36DF1-02AB-4840-BC9D-014A6CBE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B40B5419-82C2-3D45-B531-E6C123F27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6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FDC10163-0F76-0B4A-970E-49FF2B3399EE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C</a:t>
            </a:r>
            <a:r>
              <a:rPr lang="en-US" sz="1996" baseline="-25000" dirty="0">
                <a:latin typeface="Arial"/>
              </a:rPr>
              <a:t>L</a:t>
            </a:r>
            <a:r>
              <a:rPr lang="en-US" sz="1996" dirty="0">
                <a:latin typeface="Arial"/>
              </a:rPr>
              <a:t>=0.58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98883628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7E748-DB62-4B42-B830-1323A9CE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9"/>
            <a:ext cx="5177028" cy="48002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889AECDB-C9A8-ED4C-8E7E-35536B41B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6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CC8291EF-37F3-844B-A707-7EC2781C8010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=3.25˚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319077324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2E5BF-0495-FF44-BD5E-0E3A90DC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9DCB761-AE16-B946-A907-AB9A61E8E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6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306B0F11-9851-6146-ADFD-DFC3776045B8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=3.50˚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381313205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C1F2D-A412-7849-BD0A-16A03239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9"/>
            <a:ext cx="5177028" cy="48002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B3D6429-080B-2848-A2FC-6B2102CFE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6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F2688D32-C856-784B-B987-2C37E5421AC9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=3.75˚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98529738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2CB61-43A1-5645-AE0A-6529CB72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9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38CE68A-DF41-CF49-B743-8D50B5277D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6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5B6E4172-EF35-E343-9501-2F9C85D55DC6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=4.00˚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95300679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633D-CB55-3F4D-9392-DE13003C7DDB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97F47-6F52-F44A-B2F6-DDBD3C43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938528"/>
            <a:ext cx="5177028" cy="480021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716AC1E-1C90-F34A-8029-1DD9C59DC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Case 6 : Juncture-Region </a:t>
            </a:r>
            <a:br>
              <a:rPr lang="en-US" sz="3500" dirty="0">
                <a:latin typeface="Helvetica" pitchFamily="2" charset="0"/>
              </a:rPr>
            </a:br>
            <a:r>
              <a:rPr lang="en-US" sz="3500" b="0" dirty="0">
                <a:latin typeface="Helvetica" pitchFamily="2" charset="0"/>
              </a:rPr>
              <a:t>Wing Separation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D1E3DE2-02E2-5B40-A8A0-9AF746E9507B}"/>
              </a:ext>
            </a:extLst>
          </p:cNvPr>
          <p:cNvSpPr/>
          <p:nvPr/>
        </p:nvSpPr>
        <p:spPr>
          <a:xfrm>
            <a:off x="228600" y="3572656"/>
            <a:ext cx="2185768" cy="940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Wing separation: </a:t>
            </a:r>
            <a:r>
              <a:rPr lang="el-GR" sz="1996" dirty="0">
                <a:latin typeface="Arial"/>
              </a:rPr>
              <a:t>α</a:t>
            </a:r>
            <a:r>
              <a:rPr lang="en-US" sz="1996" dirty="0">
                <a:latin typeface="Arial"/>
              </a:rPr>
              <a:t>=4.25˚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1996" dirty="0">
                <a:latin typeface="Arial"/>
              </a:rPr>
              <a:t>q/E=0.334 x10</a:t>
            </a:r>
            <a:r>
              <a:rPr lang="en-US" sz="1996" baseline="30000" dirty="0">
                <a:latin typeface="Arial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399736049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686800" cy="609600"/>
          </a:xfrm>
        </p:spPr>
        <p:txBody>
          <a:bodyPr anchor="t">
            <a:noAutofit/>
          </a:bodyPr>
          <a:lstStyle/>
          <a:p>
            <a:r>
              <a:rPr lang="en-US" sz="3500" dirty="0">
                <a:latin typeface="Helvetica" pitchFamily="2" charset="0"/>
              </a:rPr>
              <a:t>Misc. Observations 2</a:t>
            </a:r>
            <a:br>
              <a:rPr lang="en-US" sz="3500" dirty="0">
                <a:latin typeface="Helvetica" pitchFamily="2" charset="0"/>
              </a:rPr>
            </a:br>
            <a:r>
              <a:rPr lang="en-US" sz="2800" b="0" dirty="0">
                <a:latin typeface="Helvetica" pitchFamily="2" charset="0"/>
              </a:rPr>
              <a:t>#2: Confirmation of Sectional-Integration Macro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0F31903C-9442-0F45-BABA-5297781DB537}"/>
              </a:ext>
            </a:extLst>
          </p:cNvPr>
          <p:cNvSpPr/>
          <p:nvPr/>
        </p:nvSpPr>
        <p:spPr>
          <a:xfrm>
            <a:off x="1755234" y="5797373"/>
            <a:ext cx="3816849" cy="10606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buSzPct val="100000"/>
            </a:pPr>
            <a:endParaRPr lang="en-US" sz="1996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F6026-F6D5-6244-90A3-49280C457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20"/>
          <a:stretch/>
        </p:blipFill>
        <p:spPr>
          <a:xfrm>
            <a:off x="966139" y="1779182"/>
            <a:ext cx="6801006" cy="43168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7E0469-0202-2047-8D97-F6A96144574E}"/>
              </a:ext>
            </a:extLst>
          </p:cNvPr>
          <p:cNvSpPr/>
          <p:nvPr/>
        </p:nvSpPr>
        <p:spPr>
          <a:xfrm>
            <a:off x="1120177" y="5923286"/>
            <a:ext cx="6903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Arial"/>
              </a:rPr>
              <a:t>Latest version of </a:t>
            </a:r>
            <a:r>
              <a:rPr lang="en-US" sz="2000" dirty="0" err="1">
                <a:solidFill>
                  <a:schemeClr val="tx2"/>
                </a:solidFill>
                <a:latin typeface="Arial"/>
              </a:rPr>
              <a:t>Tecplot</a:t>
            </a:r>
            <a:r>
              <a:rPr lang="en-US" sz="2000" dirty="0">
                <a:solidFill>
                  <a:schemeClr val="tx2"/>
                </a:solidFill>
                <a:latin typeface="Arial"/>
              </a:rPr>
              <a:t> sectional-integration macro agrees with the built-in sectional integration tool in CFD++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6BB30-C387-318A-739F-8921F8D89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7628" t="51044" r="7124" b="43721"/>
          <a:stretch/>
        </p:blipFill>
        <p:spPr>
          <a:xfrm>
            <a:off x="2062238" y="4427899"/>
            <a:ext cx="403819" cy="225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6E6E69-A218-C39E-BBCA-A566BB9A34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7628" t="45566" r="7124" b="49199"/>
          <a:stretch/>
        </p:blipFill>
        <p:spPr>
          <a:xfrm>
            <a:off x="2062239" y="3986158"/>
            <a:ext cx="403819" cy="2259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FC46DA-E5DC-4AD0-A719-6868A5F5EA71}"/>
              </a:ext>
            </a:extLst>
          </p:cNvPr>
          <p:cNvSpPr/>
          <p:nvPr/>
        </p:nvSpPr>
        <p:spPr>
          <a:xfrm>
            <a:off x="2412676" y="3903967"/>
            <a:ext cx="17472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8A00"/>
                </a:solidFill>
                <a:latin typeface="Arial"/>
              </a:rPr>
              <a:t>Tecplot</a:t>
            </a:r>
            <a:r>
              <a:rPr lang="en-US" sz="1600" dirty="0">
                <a:solidFill>
                  <a:srgbClr val="008A00"/>
                </a:solidFill>
                <a:latin typeface="Arial"/>
              </a:rPr>
              <a:t> macro #3</a:t>
            </a:r>
            <a:endParaRPr lang="en-US" sz="1600" dirty="0">
              <a:solidFill>
                <a:srgbClr val="008A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04A32-700A-3D46-7BCF-E1BF5294EE8D}"/>
              </a:ext>
            </a:extLst>
          </p:cNvPr>
          <p:cNvSpPr/>
          <p:nvPr/>
        </p:nvSpPr>
        <p:spPr>
          <a:xfrm>
            <a:off x="2402165" y="4306568"/>
            <a:ext cx="3980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/>
              </a:rPr>
              <a:t>Direct CFD++ sectional-integration probe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7880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r="7089"/>
          <a:stretch/>
        </p:blipFill>
        <p:spPr>
          <a:xfrm>
            <a:off x="723782" y="1664208"/>
            <a:ext cx="7936992" cy="393940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1FFE59C-CC1E-334A-A294-907DF46A90F7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 History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55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83263B3-AD71-7344-8BEA-D7C06715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168360"/>
              </p:ext>
            </p:extLst>
          </p:nvPr>
        </p:nvGraphicFramePr>
        <p:xfrm>
          <a:off x="2375808" y="4386358"/>
          <a:ext cx="4058275" cy="2293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stomShape 2">
            <a:extLst>
              <a:ext uri="{FF2B5EF4-FFF2-40B4-BE49-F238E27FC236}">
                <a16:creationId xmlns:a16="http://schemas.microsoft.com/office/drawing/2014/main" id="{F92AFB95-9F71-A549-83AE-9B7464BC1BEB}"/>
              </a:ext>
            </a:extLst>
          </p:cNvPr>
          <p:cNvSpPr/>
          <p:nvPr/>
        </p:nvSpPr>
        <p:spPr>
          <a:xfrm>
            <a:off x="228600" y="1796090"/>
            <a:ext cx="8510954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441879" indent="-342900">
              <a:lnSpc>
                <a:spcPct val="114000"/>
              </a:lnSpc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CFD++ is coupled with Metacomp’s software suite designed for Fluid-Structure Interaction:</a:t>
            </a:r>
          </a:p>
          <a:p>
            <a:pPr marL="773132" lvl="1" indent="-259290">
              <a:lnSpc>
                <a:spcPct val="114000"/>
              </a:lnSpc>
              <a:spcBef>
                <a:spcPts val="1057"/>
              </a:spcBef>
              <a:buClr>
                <a:srgbClr val="000000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CSM++ : An in-house finite-element based structural mechanics and dynamics package</a:t>
            </a:r>
          </a:p>
          <a:p>
            <a:pPr marL="773132" lvl="1" indent="-259290">
              <a:lnSpc>
                <a:spcPct val="114000"/>
              </a:lnSpc>
              <a:spcBef>
                <a:spcPts val="1057"/>
              </a:spcBef>
              <a:buClr>
                <a:srgbClr val="000000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b="1" spc="-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MetaFSI</a:t>
            </a:r>
            <a:r>
              <a:rPr lang="en-US" sz="20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suite of tools designed to </a:t>
            </a:r>
          </a:p>
          <a:p>
            <a:pPr marL="1187995" lvl="2" indent="-259290">
              <a:lnSpc>
                <a:spcPct val="114000"/>
              </a:lnSpc>
              <a:spcBef>
                <a:spcPts val="1057"/>
              </a:spcBef>
              <a:buClr>
                <a:srgbClr val="000000"/>
              </a:buClr>
              <a:buSzPct val="80000"/>
              <a:buFont typeface="Wingdings" pitchFamily="2" charset="2"/>
              <a:buChar char="ü"/>
            </a:pPr>
            <a:r>
              <a:rPr lang="en-US" sz="2000" b="1" spc="-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en-US" sz="20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loads from CFD++ to CSM++</a:t>
            </a:r>
          </a:p>
          <a:p>
            <a:pPr marL="1187995" lvl="2" indent="-259290">
              <a:lnSpc>
                <a:spcPct val="114000"/>
              </a:lnSpc>
              <a:spcBef>
                <a:spcPts val="1057"/>
              </a:spcBef>
              <a:buClr>
                <a:srgbClr val="000000"/>
              </a:buClr>
              <a:buSzPct val="80000"/>
              <a:buFont typeface="Wingdings" pitchFamily="2" charset="2"/>
              <a:buChar char="ü"/>
            </a:pPr>
            <a:r>
              <a:rPr lang="en-US" sz="2000" b="1" spc="-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</a:t>
            </a:r>
            <a:r>
              <a:rPr lang="en-US" sz="20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CFD++ mesh based on structural displacements</a:t>
            </a:r>
          </a:p>
          <a:p>
            <a:pPr marL="98979">
              <a:lnSpc>
                <a:spcPct val="114000"/>
              </a:lnSpc>
              <a:spcBef>
                <a:spcPts val="1057"/>
              </a:spcBef>
              <a:buClr>
                <a:srgbClr val="000000"/>
              </a:buClr>
              <a:buSzPct val="80000"/>
            </a:pPr>
            <a:r>
              <a:rPr lang="en-US" sz="20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   </a:t>
            </a:r>
            <a:endParaRPr lang="en-US" sz="20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50F770-DED2-6B4B-A111-A27674AFC3FB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58952"/>
            <a:ext cx="8686800" cy="1178169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Case 6 : Coupled Aero-Structural</a:t>
            </a:r>
          </a:p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Simulation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2951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FE Model: Eigenvalue Analysis</a:t>
            </a:r>
            <a:endParaRPr lang="en-US" sz="3500" b="1" spc="-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228600" y="1463040"/>
            <a:ext cx="8607669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the FE model for </a:t>
            </a:r>
            <a:r>
              <a:rPr lang="en-US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wing/body/tail=0˚ configuration 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NASA CRM website</a:t>
            </a: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Create a wing/body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configuration by removing all elements making up the horizontal tail</a:t>
            </a: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Import NASTRAN model in to CSM++ and run modal analysis for both</a:t>
            </a:r>
            <a:r>
              <a:rPr lang="en-US" sz="2200" b="1" i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configurations</a:t>
            </a:r>
            <a:endParaRPr lang="en-US" sz="2200" b="1" i="1" spc="-1" dirty="0">
              <a:solidFill>
                <a:schemeClr val="tx2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Compare 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frequencies and mode 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shapes from CSM++ with Prof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b="1" spc="-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Mavriplis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results (Abaqus)</a:t>
            </a: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92EE30-7668-0B48-BBCC-48C18B630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88210"/>
              </p:ext>
            </p:extLst>
          </p:nvPr>
        </p:nvGraphicFramePr>
        <p:xfrm>
          <a:off x="1265405" y="4724092"/>
          <a:ext cx="6494839" cy="185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39">
                  <a:extLst>
                    <a:ext uri="{9D8B030D-6E8A-4147-A177-3AD203B41FA5}">
                      <a16:colId xmlns:a16="http://schemas.microsoft.com/office/drawing/2014/main" val="3837187225"/>
                    </a:ext>
                  </a:extLst>
                </a:gridCol>
                <a:gridCol w="1573608">
                  <a:extLst>
                    <a:ext uri="{9D8B030D-6E8A-4147-A177-3AD203B41FA5}">
                      <a16:colId xmlns:a16="http://schemas.microsoft.com/office/drawing/2014/main" val="1285439238"/>
                    </a:ext>
                  </a:extLst>
                </a:gridCol>
                <a:gridCol w="2351039">
                  <a:extLst>
                    <a:ext uri="{9D8B030D-6E8A-4147-A177-3AD203B41FA5}">
                      <a16:colId xmlns:a16="http://schemas.microsoft.com/office/drawing/2014/main" val="1554935129"/>
                    </a:ext>
                  </a:extLst>
                </a:gridCol>
                <a:gridCol w="1580953">
                  <a:extLst>
                    <a:ext uri="{9D8B030D-6E8A-4147-A177-3AD203B41FA5}">
                      <a16:colId xmlns:a16="http://schemas.microsoft.com/office/drawing/2014/main" val="3362842347"/>
                    </a:ext>
                  </a:extLst>
                </a:gridCol>
              </a:tblGrid>
              <a:tr h="71102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 #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CSM++ </a:t>
                      </a:r>
                      <a:b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(Wing/Body)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CSM++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(Wing/Body/Tail=0˚)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Prof. </a:t>
                      </a:r>
                      <a:r>
                        <a:rPr lang="en-US" sz="1800" dirty="0" err="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Mavriplis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456436"/>
                  </a:ext>
                </a:extLst>
              </a:tr>
              <a:tr h="5254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38.157 Hz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(-3.06%)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38.147 Hz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(-3.08%)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39.360 Hz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052653"/>
                  </a:ext>
                </a:extLst>
              </a:tr>
              <a:tr h="5254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39.561 Hz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(-3.37 %)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39.535 Hz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(-3.44 %)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40.942 Hz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16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2185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228600" y="1463040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Flow conditions: Mach 0.85, Re=20M, </a:t>
            </a:r>
            <a:r>
              <a:rPr lang="en-US" sz="2200" b="1" spc="-1" dirty="0" err="1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</a:t>
            </a:r>
            <a:r>
              <a:rPr lang="en-US" sz="2200" b="1" spc="-1" baseline="-25000" dirty="0" err="1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total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=116˚ K</a:t>
            </a: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value of Young’s Modulus of the wing in FEM Model: E = 1.827x10</a:t>
            </a:r>
            <a:r>
              <a:rPr lang="en-US" sz="2200" b="1" spc="-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N/m</a:t>
            </a:r>
            <a:r>
              <a:rPr lang="en-US" sz="2200" b="1" spc="-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b="1" spc="-1" baseline="-25000" dirty="0">
              <a:solidFill>
                <a:schemeClr val="tx2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This resulted in a q/E of 0.351, higher than the intended q/E of 0.334!</a:t>
            </a:r>
            <a:endParaRPr lang="en-US" sz="2200" b="1" i="1" spc="-1" dirty="0">
              <a:solidFill>
                <a:srgbClr val="FF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Young’s Modulus adjusted to 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= 1.918x10</a:t>
            </a:r>
            <a:r>
              <a:rPr lang="en-US" sz="2200" b="1" spc="-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N/m</a:t>
            </a:r>
            <a:r>
              <a:rPr lang="en-US" sz="2200" b="1" spc="-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match test case definition</a:t>
            </a:r>
            <a:endParaRPr lang="en-US" sz="2200" b="1" spc="-1" dirty="0">
              <a:solidFill>
                <a:schemeClr val="tx2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24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60B7939-3FF3-BC4C-8415-C4A8EFAEAE78}"/>
              </a:ext>
            </a:extLst>
          </p:cNvPr>
          <p:cNvSpPr/>
          <p:nvPr/>
        </p:nvSpPr>
        <p:spPr>
          <a:xfrm>
            <a:off x="228600" y="758952"/>
            <a:ext cx="8730762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FE Model: Adjusted Eigenvalue Analysis</a:t>
            </a:r>
            <a:endParaRPr lang="en-US" sz="3500" b="1" spc="-1" dirty="0">
              <a:solidFill>
                <a:schemeClr val="tx2"/>
              </a:solidFill>
              <a:latin typeface="Helvetica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8B4A05-3DBA-4546-A90E-C2A1C3275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958"/>
              </p:ext>
            </p:extLst>
          </p:nvPr>
        </p:nvGraphicFramePr>
        <p:xfrm>
          <a:off x="1265405" y="4724092"/>
          <a:ext cx="6494839" cy="185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39">
                  <a:extLst>
                    <a:ext uri="{9D8B030D-6E8A-4147-A177-3AD203B41FA5}">
                      <a16:colId xmlns:a16="http://schemas.microsoft.com/office/drawing/2014/main" val="3837187225"/>
                    </a:ext>
                  </a:extLst>
                </a:gridCol>
                <a:gridCol w="1573608">
                  <a:extLst>
                    <a:ext uri="{9D8B030D-6E8A-4147-A177-3AD203B41FA5}">
                      <a16:colId xmlns:a16="http://schemas.microsoft.com/office/drawing/2014/main" val="1285439238"/>
                    </a:ext>
                  </a:extLst>
                </a:gridCol>
                <a:gridCol w="2351039">
                  <a:extLst>
                    <a:ext uri="{9D8B030D-6E8A-4147-A177-3AD203B41FA5}">
                      <a16:colId xmlns:a16="http://schemas.microsoft.com/office/drawing/2014/main" val="1554935129"/>
                    </a:ext>
                  </a:extLst>
                </a:gridCol>
                <a:gridCol w="1580953">
                  <a:extLst>
                    <a:ext uri="{9D8B030D-6E8A-4147-A177-3AD203B41FA5}">
                      <a16:colId xmlns:a16="http://schemas.microsoft.com/office/drawing/2014/main" val="3362842347"/>
                    </a:ext>
                  </a:extLst>
                </a:gridCol>
              </a:tblGrid>
              <a:tr h="71102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 #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CSM++ </a:t>
                      </a:r>
                      <a:b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(Wing/Body)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CSM++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(Wing/Body/Tail=0˚)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Prof. </a:t>
                      </a:r>
                      <a:r>
                        <a:rPr lang="en-US" sz="1800" dirty="0" err="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Mavriplis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456436"/>
                  </a:ext>
                </a:extLst>
              </a:tr>
              <a:tr h="5254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38.991 Hz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(-0.94%)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38.979 Hz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(-0.97%)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39.360 Hz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052653"/>
                  </a:ext>
                </a:extLst>
              </a:tr>
              <a:tr h="5254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40.432 Hz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(-1.25%)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39.535 Hz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(-1.32%)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40.942 Hz</a:t>
                      </a:r>
                    </a:p>
                  </a:txBody>
                  <a:tcPr marL="82970" marR="82970" marT="41485" marB="414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16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6172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 algn="ctr"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FE Model: Mode Shapes </a:t>
            </a:r>
            <a:r>
              <a:rPr lang="en-US" sz="3500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Wing/Body/Tail=0˚</a:t>
            </a:r>
            <a:endParaRPr lang="en-US" sz="3500" spc="-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AE202-702D-924B-A056-4746FC4B1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"/>
          <a:stretch/>
        </p:blipFill>
        <p:spPr>
          <a:xfrm>
            <a:off x="3499772" y="2604078"/>
            <a:ext cx="5184980" cy="197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107F0-CF58-124B-8D80-3A61A63B1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"/>
          <a:stretch/>
        </p:blipFill>
        <p:spPr>
          <a:xfrm>
            <a:off x="456989" y="4263422"/>
            <a:ext cx="5184980" cy="1976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0D72A1-8DA7-044F-BFA1-3BF5A946FE44}"/>
              </a:ext>
            </a:extLst>
          </p:cNvPr>
          <p:cNvSpPr txBox="1"/>
          <p:nvPr/>
        </p:nvSpPr>
        <p:spPr>
          <a:xfrm>
            <a:off x="6512362" y="457718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1: 38.979 Hz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1654A-AF68-4E41-8E5A-FAB23A74FFCE}"/>
              </a:ext>
            </a:extLst>
          </p:cNvPr>
          <p:cNvSpPr txBox="1"/>
          <p:nvPr/>
        </p:nvSpPr>
        <p:spPr>
          <a:xfrm>
            <a:off x="456989" y="389409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2: 40.401 Hz</a:t>
            </a:r>
          </a:p>
        </p:txBody>
      </p:sp>
    </p:spTree>
    <p:extLst>
      <p:ext uri="{BB962C8B-B14F-4D97-AF65-F5344CB8AC3E}">
        <p14:creationId xmlns:p14="http://schemas.microsoft.com/office/powerpoint/2010/main" val="19382328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2AE202-702D-924B-A056-4746FC4B1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"/>
          <a:stretch/>
        </p:blipFill>
        <p:spPr>
          <a:xfrm>
            <a:off x="3499772" y="2599500"/>
            <a:ext cx="5184980" cy="1973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107F0-CF58-124B-8D80-3A61A63B1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"/>
          <a:stretch/>
        </p:blipFill>
        <p:spPr>
          <a:xfrm>
            <a:off x="456989" y="4266805"/>
            <a:ext cx="5184980" cy="1971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CD647-6918-EA4F-827A-CE8AD4D792E8}"/>
              </a:ext>
            </a:extLst>
          </p:cNvPr>
          <p:cNvSpPr txBox="1"/>
          <p:nvPr/>
        </p:nvSpPr>
        <p:spPr>
          <a:xfrm>
            <a:off x="6512362" y="457337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1: 38.991 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B966-3D99-B442-AB21-339DEB087E15}"/>
              </a:ext>
            </a:extLst>
          </p:cNvPr>
          <p:cNvSpPr txBox="1"/>
          <p:nvPr/>
        </p:nvSpPr>
        <p:spPr>
          <a:xfrm>
            <a:off x="456989" y="389747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2: 40.432 Hz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8EE66803-CE01-F240-9137-C30C0977105C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 algn="ctr"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FE Model: Mode Shapes</a:t>
            </a:r>
            <a:b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</a:br>
            <a:r>
              <a:rPr lang="en-US" sz="3500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Wing/Body</a:t>
            </a:r>
            <a:endParaRPr lang="en-US" sz="3500" spc="-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2606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>
            <a:extLst>
              <a:ext uri="{FF2B5EF4-FFF2-40B4-BE49-F238E27FC236}">
                <a16:creationId xmlns:a16="http://schemas.microsoft.com/office/drawing/2014/main" id="{34EC726F-004F-C846-A141-146A69EEA3A8}"/>
              </a:ext>
            </a:extLst>
          </p:cNvPr>
          <p:cNvSpPr/>
          <p:nvPr/>
        </p:nvSpPr>
        <p:spPr>
          <a:xfrm>
            <a:off x="228600" y="1563624"/>
            <a:ext cx="8089479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i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aircraft model with ~ 4 million </a:t>
            </a:r>
            <a:r>
              <a:rPr lang="en-US" sz="2200" b="1" spc="-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DoFs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56742" lvl="1" indent="-342900">
              <a:spcBef>
                <a:spcPts val="1057"/>
              </a:spcBef>
              <a:buClr>
                <a:srgbClr val="000000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tetrahedral solid elements, bushing springs and kinematic rigid body elements</a:t>
            </a:r>
            <a:endParaRPr lang="en-US" sz="2200" b="1" spc="-1" dirty="0">
              <a:solidFill>
                <a:schemeClr val="tx2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i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static analysis during FSI</a:t>
            </a: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i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b="1" i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 shear 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b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CFD++ transferred to CSM++</a:t>
            </a:r>
            <a:b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nearest-neighbor</a:t>
            </a:r>
            <a:b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interpolation</a:t>
            </a: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Computed deformations sent back</a:t>
            </a:r>
            <a:b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200" b="1" spc="-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MetaFSI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2200" b="1" i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mesh morphing</a:t>
            </a:r>
          </a:p>
          <a:p>
            <a:pPr marL="441879" indent="-34290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till displacements </a:t>
            </a:r>
            <a:b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 to within a tolerance of </a:t>
            </a:r>
            <a:r>
              <a:rPr lang="en-US" sz="2200" b="1" i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1x10</a:t>
            </a:r>
            <a:r>
              <a:rPr lang="en-US" sz="2200" b="1" i="1" spc="-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C4891-ED93-DB43-99A8-414BC4A0C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r="4166"/>
          <a:stretch/>
        </p:blipFill>
        <p:spPr>
          <a:xfrm>
            <a:off x="4570870" y="3449207"/>
            <a:ext cx="4481687" cy="2461380"/>
          </a:xfrm>
          <a:prstGeom prst="rect">
            <a:avLst/>
          </a:prstGeom>
        </p:spPr>
      </p:pic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69DE2EE0-88D9-F042-BE36-C926417B6496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 algn="ctr"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Simulation Strategy</a:t>
            </a:r>
            <a:endParaRPr lang="en-US" sz="3500" spc="-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006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2C4891-ED93-DB43-99A8-414BC4A0C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1243" r="1357" b="2017"/>
          <a:stretch/>
        </p:blipFill>
        <p:spPr>
          <a:xfrm>
            <a:off x="3984048" y="4305680"/>
            <a:ext cx="5159952" cy="2552320"/>
          </a:xfrm>
          <a:prstGeom prst="rect">
            <a:avLst/>
          </a:prstGeom>
        </p:spPr>
      </p:pic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34EC726F-004F-C846-A141-146A69EEA3A8}"/>
              </a:ext>
            </a:extLst>
          </p:cNvPr>
          <p:cNvSpPr/>
          <p:nvPr/>
        </p:nvSpPr>
        <p:spPr>
          <a:xfrm>
            <a:off x="228600" y="1563624"/>
            <a:ext cx="8089479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84729" indent="-28575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CFD++ used a </a:t>
            </a:r>
            <a:r>
              <a:rPr lang="en-US" sz="2200" b="1" i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mirrored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Medium Baseline </a:t>
            </a:r>
            <a:r>
              <a:rPr lang="en-US" sz="2200" b="1" i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NoQ</a:t>
            </a: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Re=30M grid</a:t>
            </a:r>
          </a:p>
          <a:p>
            <a:pPr marL="799592" lvl="1" indent="-28575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164,065,758 x 2 = 328,131,516 cells</a:t>
            </a:r>
          </a:p>
          <a:p>
            <a:pPr marL="384729" indent="-28575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a steady-state “rigid” CFD++ run</a:t>
            </a:r>
          </a:p>
          <a:p>
            <a:pPr marL="384729" indent="-28575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 to begin coupled aero-structural analysis</a:t>
            </a:r>
          </a:p>
          <a:p>
            <a:pPr marL="384729" indent="-28575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CFD++ for 100 steps between each</a:t>
            </a:r>
            <a:b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CFD-CSM coupling step</a:t>
            </a:r>
          </a:p>
          <a:p>
            <a:pPr marL="384729" indent="-28575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SARC-QCR turbulence model</a:t>
            </a:r>
            <a:b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recomputing wall</a:t>
            </a:r>
            <a:b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function after every</a:t>
            </a:r>
            <a:b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pc="-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FSI iteration</a:t>
            </a:r>
          </a:p>
          <a:p>
            <a:pPr marL="799592" lvl="1" indent="-28575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endParaRPr lang="en-US" sz="22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4729" indent="-28575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endParaRPr lang="en-US" sz="22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4729" indent="-285750">
              <a:spcBef>
                <a:spcPts val="1057"/>
              </a:spcBef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endParaRPr lang="en-US" sz="2200" b="1" spc="-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353C4CCF-6BDD-3040-A135-84A55F2E18DA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 algn="ctr"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Simulation Strategy</a:t>
            </a:r>
            <a:endParaRPr lang="en-US" sz="3500" spc="-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936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SM_LeftWing">
            <a:hlinkClick r:id="" action="ppaction://media"/>
            <a:extLst>
              <a:ext uri="{FF2B5EF4-FFF2-40B4-BE49-F238E27FC236}">
                <a16:creationId xmlns:a16="http://schemas.microsoft.com/office/drawing/2014/main" id="{346C4D1A-4B40-B64C-AA4D-ED77A4923A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6990" y="1691344"/>
            <a:ext cx="4078480" cy="3624752"/>
          </a:xfrm>
          <a:prstGeom prst="rect">
            <a:avLst/>
          </a:prstGeom>
        </p:spPr>
      </p:pic>
      <p:pic>
        <p:nvPicPr>
          <p:cNvPr id="3" name="CSM_LeftWingZoom">
            <a:hlinkClick r:id="" action="ppaction://media"/>
            <a:extLst>
              <a:ext uri="{FF2B5EF4-FFF2-40B4-BE49-F238E27FC236}">
                <a16:creationId xmlns:a16="http://schemas.microsoft.com/office/drawing/2014/main" id="{91E2E981-C6EA-574F-9AAA-33894854864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0869" y="1691344"/>
            <a:ext cx="4078481" cy="362475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AD681A71-80AE-A940-94B4-7E340B7420BA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 algn="ctr"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ea typeface="DejaVu Sans"/>
              </a:rPr>
              <a:t>Converging to a solution…</a:t>
            </a:r>
            <a:endParaRPr lang="en-US" sz="3500" spc="-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732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Deflected 50%-chord line </a:t>
            </a:r>
          </a:p>
        </p:txBody>
      </p:sp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" y="1631314"/>
            <a:ext cx="8140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69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631314"/>
            <a:ext cx="8140700" cy="396240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FCEDEC7C-5558-7246-B444-34B310817CAF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Deflected 50%-chord line </a:t>
            </a:r>
          </a:p>
        </p:txBody>
      </p:sp>
    </p:spTree>
    <p:extLst>
      <p:ext uri="{BB962C8B-B14F-4D97-AF65-F5344CB8AC3E}">
        <p14:creationId xmlns:p14="http://schemas.microsoft.com/office/powerpoint/2010/main" val="23224189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r="7561"/>
          <a:stretch/>
        </p:blipFill>
        <p:spPr>
          <a:xfrm>
            <a:off x="651688" y="1668206"/>
            <a:ext cx="7963924" cy="394106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7832C9C-31A5-4F4F-927B-80E01E11675B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1F497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 History (Zoomed-in)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749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rPr>
              <a:t>Wing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 Bending Deformation </a:t>
            </a:r>
          </a:p>
        </p:txBody>
      </p:sp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" y="1636905"/>
            <a:ext cx="8166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387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rPr>
              <a:t>Wing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 Bending Deformation </a:t>
            </a:r>
          </a:p>
        </p:txBody>
      </p:sp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" y="1636776"/>
            <a:ext cx="8216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124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636776"/>
            <a:ext cx="8166100" cy="396240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F2F5E082-5AD3-1143-8FC2-1BEE1DE94D8D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rPr>
              <a:t>Wing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 Bending Deformation </a:t>
            </a:r>
          </a:p>
        </p:txBody>
      </p:sp>
    </p:spTree>
    <p:extLst>
      <p:ext uri="{BB962C8B-B14F-4D97-AF65-F5344CB8AC3E}">
        <p14:creationId xmlns:p14="http://schemas.microsoft.com/office/powerpoint/2010/main" val="42774469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636905"/>
            <a:ext cx="8166100" cy="396240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0995CA00-7A63-D744-91A9-898C8F8B6CF9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rPr>
              <a:t>Wing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 Bending Deformation </a:t>
            </a:r>
          </a:p>
        </p:txBody>
      </p:sp>
    </p:spTree>
    <p:extLst>
      <p:ext uri="{BB962C8B-B14F-4D97-AF65-F5344CB8AC3E}">
        <p14:creationId xmlns:p14="http://schemas.microsoft.com/office/powerpoint/2010/main" val="33821219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636776"/>
            <a:ext cx="8166100" cy="396240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FBEDF11D-2060-F245-94F8-DBB4FE19A073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rPr>
              <a:t>Wing</a:t>
            </a: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 Bending Deformation </a:t>
            </a:r>
          </a:p>
        </p:txBody>
      </p:sp>
    </p:spTree>
    <p:extLst>
      <p:ext uri="{BB962C8B-B14F-4D97-AF65-F5344CB8AC3E}">
        <p14:creationId xmlns:p14="http://schemas.microsoft.com/office/powerpoint/2010/main" val="2881051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Total Wing Twist </a:t>
            </a:r>
          </a:p>
        </p:txBody>
      </p:sp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1" y="1636776"/>
            <a:ext cx="8162929" cy="39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24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" y="1636776"/>
            <a:ext cx="8166100" cy="392430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0A0F4146-E18C-E64F-BED1-8758180285A2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Total Wing Twist </a:t>
            </a:r>
          </a:p>
        </p:txBody>
      </p:sp>
    </p:spTree>
    <p:extLst>
      <p:ext uri="{BB962C8B-B14F-4D97-AF65-F5344CB8AC3E}">
        <p14:creationId xmlns:p14="http://schemas.microsoft.com/office/powerpoint/2010/main" val="20842203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636776"/>
            <a:ext cx="8267700" cy="396240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871969EC-AAB0-F04B-BF0A-668F8CC7CFE2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Wing Twist Deformation</a:t>
            </a:r>
          </a:p>
        </p:txBody>
      </p:sp>
    </p:spTree>
    <p:extLst>
      <p:ext uri="{BB962C8B-B14F-4D97-AF65-F5344CB8AC3E}">
        <p14:creationId xmlns:p14="http://schemas.microsoft.com/office/powerpoint/2010/main" val="13961001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636776"/>
            <a:ext cx="8267700" cy="396240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BF824A97-221D-2A4D-8513-A6BEC27DD475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Wing Twist Deformation</a:t>
            </a:r>
          </a:p>
        </p:txBody>
      </p:sp>
    </p:spTree>
    <p:extLst>
      <p:ext uri="{BB962C8B-B14F-4D97-AF65-F5344CB8AC3E}">
        <p14:creationId xmlns:p14="http://schemas.microsoft.com/office/powerpoint/2010/main" val="4864255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2"/>
          <p:cNvSpPr/>
          <p:nvPr/>
        </p:nvSpPr>
        <p:spPr>
          <a:xfrm>
            <a:off x="456989" y="1760922"/>
            <a:ext cx="8227763" cy="357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/>
          <a:lstStyle/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solidFill>
                <a:srgbClr val="000000"/>
              </a:solidFill>
              <a:ea typeface="DejaVu Sans"/>
            </a:endParaRPr>
          </a:p>
          <a:p>
            <a:pPr marL="358269" indent="-259290">
              <a:spcBef>
                <a:spcPts val="1057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</a:pPr>
            <a:endParaRPr lang="en-US" sz="1452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4CD8D-D788-B947-9016-35950C1E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636776"/>
            <a:ext cx="8267700" cy="3962400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5562D866-FB61-9F4B-B07B-0EDF5A055C84}"/>
              </a:ext>
            </a:extLst>
          </p:cNvPr>
          <p:cNvSpPr/>
          <p:nvPr/>
        </p:nvSpPr>
        <p:spPr>
          <a:xfrm>
            <a:off x="228600" y="758952"/>
            <a:ext cx="8227763" cy="658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64" tIns="40832" rIns="81664" bIns="40832" anchor="t"/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chemeClr val="tx2"/>
                </a:solidFill>
                <a:latin typeface="Helvetica" pitchFamily="2" charset="0"/>
              </a:rPr>
              <a:t>Results: Wing Twist Deformation</a:t>
            </a:r>
          </a:p>
        </p:txBody>
      </p:sp>
    </p:spTree>
    <p:extLst>
      <p:ext uri="{BB962C8B-B14F-4D97-AF65-F5344CB8AC3E}">
        <p14:creationId xmlns:p14="http://schemas.microsoft.com/office/powerpoint/2010/main" val="21690489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61350</TotalTime>
  <Words>2876</Words>
  <Application>Microsoft Macintosh PowerPoint</Application>
  <PresentationFormat>On-screen Show (4:3)</PresentationFormat>
  <Paragraphs>668</Paragraphs>
  <Slides>111</Slides>
  <Notes>89</Notes>
  <HiddenSlides>8</HiddenSlides>
  <MMClips>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4" baseType="lpstr">
      <vt:lpstr>Abadi MT Condensed Light</vt:lpstr>
      <vt:lpstr>Arial</vt:lpstr>
      <vt:lpstr>Calibri</vt:lpstr>
      <vt:lpstr>Constantia</vt:lpstr>
      <vt:lpstr>Courier New</vt:lpstr>
      <vt:lpstr>Franklin Gothic Demi Cond</vt:lpstr>
      <vt:lpstr>Franklin Gothic Medium</vt:lpstr>
      <vt:lpstr>FreeSans</vt:lpstr>
      <vt:lpstr>Helvetica</vt:lpstr>
      <vt:lpstr>Helvetica Neue Light</vt:lpstr>
      <vt:lpstr>Verdana</vt:lpstr>
      <vt:lpstr>Wingdings</vt:lpstr>
      <vt:lpstr>Office Theme</vt:lpstr>
      <vt:lpstr>7th AIAA Drag Prediction Workshop Metacomp Technologies, Inc.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Misc. Observations 1  #1: TE (Shock) &amp; SOB/Wing Separations</vt:lpstr>
      <vt:lpstr>Which Vortex Eye Do We Want?</vt:lpstr>
      <vt:lpstr>Which Vortex Eye Do We Want?</vt:lpstr>
      <vt:lpstr>Which Vortex Eye Do We Want?</vt:lpstr>
      <vt:lpstr>Case 1a : Juncture-Region SOB Separation  </vt:lpstr>
      <vt:lpstr>Case 1a : Juncture-Region  SOB Separation</vt:lpstr>
      <vt:lpstr>Case 1a : Juncture-Region  SOB Separation</vt:lpstr>
      <vt:lpstr>Case 1a : Juncture-Region  SOB Separation</vt:lpstr>
      <vt:lpstr>Case 1a : Juncture-Region  SOB Separation</vt:lpstr>
      <vt:lpstr>Case 1a : Juncture-Region  SOB Separation</vt:lpstr>
      <vt:lpstr>Case 1a : Juncture-Region  SOB Separation</vt:lpstr>
      <vt:lpstr>Case 1a : Juncture-Region Wing Separation  </vt:lpstr>
      <vt:lpstr>Case 1a : Juncture-Region  Wing Separation</vt:lpstr>
      <vt:lpstr>Case 1a : Juncture-Region  Wing Separation</vt:lpstr>
      <vt:lpstr>Case 1a : Juncture-Region  Wing Separation</vt:lpstr>
      <vt:lpstr>Case 1a : Juncture-Region  Wing Separation</vt:lpstr>
      <vt:lpstr>Case 1a : Juncture-Region  Wing Separation</vt:lpstr>
      <vt:lpstr>Case 1a : Juncture-Region  Wing Separation</vt:lpstr>
      <vt:lpstr>Case 1a : Juncture-Region Mesh</vt:lpstr>
      <vt:lpstr>Case 1a : Juncture-Region Mesh</vt:lpstr>
      <vt:lpstr>Case 1a : Juncture-Region Mesh</vt:lpstr>
      <vt:lpstr>Case 1a : Juncture-Region Mesh</vt:lpstr>
      <vt:lpstr>Case 1a : Juncture-Region Mesh</vt:lpstr>
      <vt:lpstr>Case 1a : Juncture-Region Mesh</vt:lpstr>
      <vt:lpstr>Case 1a : Juncture-Region Mesh</vt:lpstr>
      <vt:lpstr>Case 2a : Juncture-Region Wing Separation  </vt:lpstr>
      <vt:lpstr>Case 2a : Juncture-Region  Wing Separation</vt:lpstr>
      <vt:lpstr>Case 2a : Juncture-Region  Wing Separation</vt:lpstr>
      <vt:lpstr>Case 2a : Juncture-Region  Wing Separation</vt:lpstr>
      <vt:lpstr>Case 2a : Juncture-Region  Wing Separation</vt:lpstr>
      <vt:lpstr>Case 2a : Juncture-Region  Wing Separation</vt:lpstr>
      <vt:lpstr>Case 2a : Juncture-Region  Wing Separation</vt:lpstr>
      <vt:lpstr>Case 2a : Juncture-Region  Wing Separation</vt:lpstr>
      <vt:lpstr>Case 2a : Juncture-Region  Wing Separation</vt:lpstr>
      <vt:lpstr>Case 3 : Juncture-Region Wing Separation  </vt:lpstr>
      <vt:lpstr>Case 3 : Juncture-Region  Wing Separation</vt:lpstr>
      <vt:lpstr>Case 3 : Juncture-Region  Wing Separation</vt:lpstr>
      <vt:lpstr>Case 3 : Juncture-Region  Wing Separation</vt:lpstr>
      <vt:lpstr>Case 3 : Juncture-Region  Wing Separation</vt:lpstr>
      <vt:lpstr>Case 6 : Juncture-Region Wing Separation  </vt:lpstr>
      <vt:lpstr>Case 6 : Juncture-Region  Wing Separation</vt:lpstr>
      <vt:lpstr>Case 6 : Juncture-Region  Wing Separation</vt:lpstr>
      <vt:lpstr>Case 6 : Juncture-Region  Wing Separation</vt:lpstr>
      <vt:lpstr>Case 6 : Juncture-Region  Wing Separation</vt:lpstr>
      <vt:lpstr>Case 6 : Juncture-Region  Wing Separation</vt:lpstr>
      <vt:lpstr>Case 6 : Juncture-Region  Wing Separation</vt:lpstr>
      <vt:lpstr>Misc. Observations 2 #2: Confirmation of Sectional-Integration Macro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Extra Slides : Comparison of Juncture-Region Wing Separation for cases 2a and 6  </vt:lpstr>
      <vt:lpstr>Juncture-Region Wing Separation</vt:lpstr>
      <vt:lpstr>Juncture-Region Wing Separation</vt:lpstr>
      <vt:lpstr>Juncture-Region Wing Separation</vt:lpstr>
      <vt:lpstr>Juncture-Region Wing Separation</vt:lpstr>
      <vt:lpstr>Juncture-Region Wing Separation</vt:lpstr>
    </vt:vector>
  </TitlesOfParts>
  <Company>Metacomp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vedat akdag</dc:creator>
  <cp:lastModifiedBy>Paul Batten</cp:lastModifiedBy>
  <cp:revision>1344</cp:revision>
  <dcterms:created xsi:type="dcterms:W3CDTF">2013-08-27T21:40:53Z</dcterms:created>
  <dcterms:modified xsi:type="dcterms:W3CDTF">2022-06-25T19:42:44Z</dcterms:modified>
</cp:coreProperties>
</file>